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424" r:id="rId2"/>
    <p:sldId id="257" r:id="rId3"/>
    <p:sldId id="259" r:id="rId4"/>
    <p:sldId id="452" r:id="rId5"/>
    <p:sldId id="425" r:id="rId6"/>
    <p:sldId id="454" r:id="rId7"/>
    <p:sldId id="455" r:id="rId8"/>
    <p:sldId id="456" r:id="rId9"/>
    <p:sldId id="457" r:id="rId10"/>
    <p:sldId id="458" r:id="rId11"/>
    <p:sldId id="459" r:id="rId12"/>
    <p:sldId id="460" r:id="rId13"/>
    <p:sldId id="461" r:id="rId14"/>
    <p:sldId id="462" r:id="rId15"/>
    <p:sldId id="463" r:id="rId16"/>
    <p:sldId id="464" r:id="rId17"/>
    <p:sldId id="465" r:id="rId18"/>
    <p:sldId id="466" r:id="rId19"/>
    <p:sldId id="426" r:id="rId20"/>
    <p:sldId id="428" r:id="rId21"/>
    <p:sldId id="435" r:id="rId22"/>
    <p:sldId id="436" r:id="rId23"/>
    <p:sldId id="438" r:id="rId24"/>
    <p:sldId id="439" r:id="rId25"/>
    <p:sldId id="451" r:id="rId26"/>
    <p:sldId id="429" r:id="rId27"/>
    <p:sldId id="440" r:id="rId28"/>
    <p:sldId id="432" r:id="rId29"/>
    <p:sldId id="431" r:id="rId30"/>
    <p:sldId id="444" r:id="rId31"/>
    <p:sldId id="469" r:id="rId32"/>
    <p:sldId id="470" r:id="rId33"/>
    <p:sldId id="471" r:id="rId34"/>
    <p:sldId id="472" r:id="rId35"/>
    <p:sldId id="473" r:id="rId36"/>
    <p:sldId id="474" r:id="rId37"/>
    <p:sldId id="475" r:id="rId38"/>
    <p:sldId id="476" r:id="rId39"/>
    <p:sldId id="477" r:id="rId40"/>
    <p:sldId id="478" r:id="rId41"/>
    <p:sldId id="442" r:id="rId42"/>
    <p:sldId id="445" r:id="rId43"/>
    <p:sldId id="449" r:id="rId44"/>
    <p:sldId id="446" r:id="rId45"/>
    <p:sldId id="434" r:id="rId46"/>
    <p:sldId id="433" r:id="rId47"/>
    <p:sldId id="411" r:id="rId48"/>
    <p:sldId id="289"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53" autoAdjust="0"/>
    <p:restoredTop sz="95260" autoAdjust="0"/>
  </p:normalViewPr>
  <p:slideViewPr>
    <p:cSldViewPr snapToGrid="0">
      <p:cViewPr varScale="1">
        <p:scale>
          <a:sx n="84" d="100"/>
          <a:sy n="84" d="100"/>
        </p:scale>
        <p:origin x="780" y="84"/>
      </p:cViewPr>
      <p:guideLst/>
    </p:cSldViewPr>
  </p:slideViewPr>
  <p:notesTextViewPr>
    <p:cViewPr>
      <p:scale>
        <a:sx n="66" d="100"/>
        <a:sy n="66"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sar Rahman" userId="1ba6ca9857a63df8" providerId="LiveId" clId="{5E579D9B-0745-4F7B-A5A5-79A99B55D65E}"/>
    <pc:docChg chg="undo custSel delSld modSld">
      <pc:chgData name="Ansar Rahman" userId="1ba6ca9857a63df8" providerId="LiveId" clId="{5E579D9B-0745-4F7B-A5A5-79A99B55D65E}" dt="2025-01-09T09:30:33.992" v="93" actId="47"/>
      <pc:docMkLst>
        <pc:docMk/>
      </pc:docMkLst>
      <pc:sldChg chg="modSp mod">
        <pc:chgData name="Ansar Rahman" userId="1ba6ca9857a63df8" providerId="LiveId" clId="{5E579D9B-0745-4F7B-A5A5-79A99B55D65E}" dt="2025-01-09T09:14:57.375" v="17" actId="15"/>
        <pc:sldMkLst>
          <pc:docMk/>
          <pc:sldMk cId="3248246474" sldId="426"/>
        </pc:sldMkLst>
        <pc:spChg chg="mod">
          <ac:chgData name="Ansar Rahman" userId="1ba6ca9857a63df8" providerId="LiveId" clId="{5E579D9B-0745-4F7B-A5A5-79A99B55D65E}" dt="2025-01-09T09:14:57.375" v="17" actId="15"/>
          <ac:spMkLst>
            <pc:docMk/>
            <pc:sldMk cId="3248246474" sldId="426"/>
            <ac:spMk id="4" creationId="{00000000-0000-0000-0000-000000000000}"/>
          </ac:spMkLst>
        </pc:spChg>
      </pc:sldChg>
      <pc:sldChg chg="modSp mod">
        <pc:chgData name="Ansar Rahman" userId="1ba6ca9857a63df8" providerId="LiveId" clId="{5E579D9B-0745-4F7B-A5A5-79A99B55D65E}" dt="2025-01-09T09:23:56.241" v="92" actId="2711"/>
        <pc:sldMkLst>
          <pc:docMk/>
          <pc:sldMk cId="1650106877" sldId="431"/>
        </pc:sldMkLst>
        <pc:spChg chg="mod">
          <ac:chgData name="Ansar Rahman" userId="1ba6ca9857a63df8" providerId="LiveId" clId="{5E579D9B-0745-4F7B-A5A5-79A99B55D65E}" dt="2025-01-09T09:23:56.241" v="92" actId="2711"/>
          <ac:spMkLst>
            <pc:docMk/>
            <pc:sldMk cId="1650106877" sldId="431"/>
            <ac:spMk id="8" creationId="{7BC5E8C6-32EE-81EB-68DA-6F990D3957DA}"/>
          </ac:spMkLst>
        </pc:spChg>
      </pc:sldChg>
      <pc:sldChg chg="del">
        <pc:chgData name="Ansar Rahman" userId="1ba6ca9857a63df8" providerId="LiveId" clId="{5E579D9B-0745-4F7B-A5A5-79A99B55D65E}" dt="2025-01-09T09:30:33.992" v="93" actId="47"/>
        <pc:sldMkLst>
          <pc:docMk/>
          <pc:sldMk cId="4134190500" sldId="44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D5724A-23DD-4DEB-825E-83AE606B6A41}" type="datetimeFigureOut">
              <a:rPr lang="en-US" smtClean="0"/>
              <a:t>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AE30CB-E0B9-454B-888B-5B5A2894ACB1}" type="slidenum">
              <a:rPr lang="en-US" smtClean="0"/>
              <a:t>‹#›</a:t>
            </a:fld>
            <a:endParaRPr lang="en-US"/>
          </a:p>
        </p:txBody>
      </p:sp>
    </p:spTree>
    <p:extLst>
      <p:ext uri="{BB962C8B-B14F-4D97-AF65-F5344CB8AC3E}">
        <p14:creationId xmlns:p14="http://schemas.microsoft.com/office/powerpoint/2010/main" val="3898943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DE80CC-5FB3-4265-9A52-FA615A385167}" type="slidenum">
              <a:rPr lang="en-US" smtClean="0"/>
              <a:t>1</a:t>
            </a:fld>
            <a:endParaRPr lang="en-US"/>
          </a:p>
        </p:txBody>
      </p:sp>
    </p:spTree>
    <p:extLst>
      <p:ext uri="{BB962C8B-B14F-4D97-AF65-F5344CB8AC3E}">
        <p14:creationId xmlns:p14="http://schemas.microsoft.com/office/powerpoint/2010/main" val="29488546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96601-0EC9-210E-5292-7C96F77E36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40FCAA-5351-58A5-FF6D-75D1B34E5A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449E0D-EA2A-E0B4-E21F-B45EDA2355A9}"/>
              </a:ext>
            </a:extLst>
          </p:cNvPr>
          <p:cNvSpPr>
            <a:spLocks noGrp="1"/>
          </p:cNvSpPr>
          <p:nvPr>
            <p:ph type="body" idx="1"/>
          </p:nvPr>
        </p:nvSpPr>
        <p:spPr/>
        <p:txBody>
          <a:bodyPr/>
          <a:lstStyle/>
          <a:p>
            <a:r>
              <a:rPr lang="en-US" sz="4000" b="1" dirty="0"/>
              <a:t>RL is centered around the concept of learning by interaction. This means that in RL, the model learns from interactions with an environment to maximize a reward function.</a:t>
            </a:r>
          </a:p>
        </p:txBody>
      </p:sp>
      <p:sp>
        <p:nvSpPr>
          <p:cNvPr id="4" name="Slide Number Placeholder 3">
            <a:extLst>
              <a:ext uri="{FF2B5EF4-FFF2-40B4-BE49-F238E27FC236}">
                <a16:creationId xmlns:a16="http://schemas.microsoft.com/office/drawing/2014/main" id="{7E5D0D58-1DFA-8A1F-27BB-F1A9AC6E219B}"/>
              </a:ext>
            </a:extLst>
          </p:cNvPr>
          <p:cNvSpPr>
            <a:spLocks noGrp="1"/>
          </p:cNvSpPr>
          <p:nvPr>
            <p:ph type="sldNum" sz="quarter" idx="10"/>
          </p:nvPr>
        </p:nvSpPr>
        <p:spPr/>
        <p:txBody>
          <a:bodyPr/>
          <a:lstStyle/>
          <a:p>
            <a:fld id="{7EAE30CB-E0B9-454B-888B-5B5A2894ACB1}" type="slidenum">
              <a:rPr lang="en-US" smtClean="0"/>
              <a:t>13</a:t>
            </a:fld>
            <a:endParaRPr lang="en-US"/>
          </a:p>
        </p:txBody>
      </p:sp>
    </p:spTree>
    <p:extLst>
      <p:ext uri="{BB962C8B-B14F-4D97-AF65-F5344CB8AC3E}">
        <p14:creationId xmlns:p14="http://schemas.microsoft.com/office/powerpoint/2010/main" val="1337055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6C6E2-EDD5-14F9-EEE7-5750DD914E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BA87CD-5E24-4E28-5E08-8647D2F71F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AA27E9-B843-3289-2DB0-308827A40ADE}"/>
              </a:ext>
            </a:extLst>
          </p:cNvPr>
          <p:cNvSpPr>
            <a:spLocks noGrp="1"/>
          </p:cNvSpPr>
          <p:nvPr>
            <p:ph type="body" idx="1"/>
          </p:nvPr>
        </p:nvSpPr>
        <p:spPr/>
        <p:txBody>
          <a:bodyPr/>
          <a:lstStyle/>
          <a:p>
            <a:r>
              <a:rPr lang="en-US" sz="4000" b="1" dirty="0"/>
              <a:t>RL is centered around the concept of learning by interaction. This means that in RL, the model learns from interactions with an environment to maximize a reward function.</a:t>
            </a:r>
          </a:p>
        </p:txBody>
      </p:sp>
      <p:sp>
        <p:nvSpPr>
          <p:cNvPr id="4" name="Slide Number Placeholder 3">
            <a:extLst>
              <a:ext uri="{FF2B5EF4-FFF2-40B4-BE49-F238E27FC236}">
                <a16:creationId xmlns:a16="http://schemas.microsoft.com/office/drawing/2014/main" id="{DBF86438-B5A0-5099-ECCD-2569E4E3C512}"/>
              </a:ext>
            </a:extLst>
          </p:cNvPr>
          <p:cNvSpPr>
            <a:spLocks noGrp="1"/>
          </p:cNvSpPr>
          <p:nvPr>
            <p:ph type="sldNum" sz="quarter" idx="10"/>
          </p:nvPr>
        </p:nvSpPr>
        <p:spPr/>
        <p:txBody>
          <a:bodyPr/>
          <a:lstStyle/>
          <a:p>
            <a:fld id="{7EAE30CB-E0B9-454B-888B-5B5A2894ACB1}" type="slidenum">
              <a:rPr lang="en-US" smtClean="0"/>
              <a:t>14</a:t>
            </a:fld>
            <a:endParaRPr lang="en-US"/>
          </a:p>
        </p:txBody>
      </p:sp>
    </p:spTree>
    <p:extLst>
      <p:ext uri="{BB962C8B-B14F-4D97-AF65-F5344CB8AC3E}">
        <p14:creationId xmlns:p14="http://schemas.microsoft.com/office/powerpoint/2010/main" val="1794572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4EC7A-50F8-A3E1-E3FB-F3C4D99DA4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87FF6E-D8A9-7665-8B03-F9BBF96888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CBA83E-7414-BC6B-095B-3A8A27379214}"/>
              </a:ext>
            </a:extLst>
          </p:cNvPr>
          <p:cNvSpPr>
            <a:spLocks noGrp="1"/>
          </p:cNvSpPr>
          <p:nvPr>
            <p:ph type="body" idx="1"/>
          </p:nvPr>
        </p:nvSpPr>
        <p:spPr/>
        <p:txBody>
          <a:bodyPr/>
          <a:lstStyle/>
          <a:p>
            <a:r>
              <a:rPr lang="en-US" sz="4000" b="1" dirty="0"/>
              <a:t>RL is centered around the concept of learning by interaction. This means that in RL, the model learns from interactions with an environment to maximize a reward function.</a:t>
            </a:r>
          </a:p>
        </p:txBody>
      </p:sp>
      <p:sp>
        <p:nvSpPr>
          <p:cNvPr id="4" name="Slide Number Placeholder 3">
            <a:extLst>
              <a:ext uri="{FF2B5EF4-FFF2-40B4-BE49-F238E27FC236}">
                <a16:creationId xmlns:a16="http://schemas.microsoft.com/office/drawing/2014/main" id="{00F8846D-9BCE-AD2E-757B-2E4BE2747136}"/>
              </a:ext>
            </a:extLst>
          </p:cNvPr>
          <p:cNvSpPr>
            <a:spLocks noGrp="1"/>
          </p:cNvSpPr>
          <p:nvPr>
            <p:ph type="sldNum" sz="quarter" idx="10"/>
          </p:nvPr>
        </p:nvSpPr>
        <p:spPr/>
        <p:txBody>
          <a:bodyPr/>
          <a:lstStyle/>
          <a:p>
            <a:fld id="{7EAE30CB-E0B9-454B-888B-5B5A2894ACB1}" type="slidenum">
              <a:rPr lang="en-US" smtClean="0"/>
              <a:t>15</a:t>
            </a:fld>
            <a:endParaRPr lang="en-US"/>
          </a:p>
        </p:txBody>
      </p:sp>
    </p:spTree>
    <p:extLst>
      <p:ext uri="{BB962C8B-B14F-4D97-AF65-F5344CB8AC3E}">
        <p14:creationId xmlns:p14="http://schemas.microsoft.com/office/powerpoint/2010/main" val="8466144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81265-5BF1-66AA-3771-496C183CB3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95F5D3-5D20-F311-AF59-D7E4CA2ABA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7EE06F-4D01-A19A-0C39-75E25AF1FC12}"/>
              </a:ext>
            </a:extLst>
          </p:cNvPr>
          <p:cNvSpPr>
            <a:spLocks noGrp="1"/>
          </p:cNvSpPr>
          <p:nvPr>
            <p:ph type="body" idx="1"/>
          </p:nvPr>
        </p:nvSpPr>
        <p:spPr/>
        <p:txBody>
          <a:bodyPr/>
          <a:lstStyle/>
          <a:p>
            <a:r>
              <a:rPr lang="en-US" sz="4000" b="1" dirty="0"/>
              <a:t>RL is centered around the concept of learning by interaction. This means that in RL, the model learns from interactions with an environment to maximize a reward function.</a:t>
            </a:r>
          </a:p>
        </p:txBody>
      </p:sp>
      <p:sp>
        <p:nvSpPr>
          <p:cNvPr id="4" name="Slide Number Placeholder 3">
            <a:extLst>
              <a:ext uri="{FF2B5EF4-FFF2-40B4-BE49-F238E27FC236}">
                <a16:creationId xmlns:a16="http://schemas.microsoft.com/office/drawing/2014/main" id="{19382707-AE20-1332-FD1F-B2DB32FB4DA0}"/>
              </a:ext>
            </a:extLst>
          </p:cNvPr>
          <p:cNvSpPr>
            <a:spLocks noGrp="1"/>
          </p:cNvSpPr>
          <p:nvPr>
            <p:ph type="sldNum" sz="quarter" idx="10"/>
          </p:nvPr>
        </p:nvSpPr>
        <p:spPr/>
        <p:txBody>
          <a:bodyPr/>
          <a:lstStyle/>
          <a:p>
            <a:fld id="{7EAE30CB-E0B9-454B-888B-5B5A2894ACB1}" type="slidenum">
              <a:rPr lang="en-US" smtClean="0"/>
              <a:t>16</a:t>
            </a:fld>
            <a:endParaRPr lang="en-US"/>
          </a:p>
        </p:txBody>
      </p:sp>
    </p:spTree>
    <p:extLst>
      <p:ext uri="{BB962C8B-B14F-4D97-AF65-F5344CB8AC3E}">
        <p14:creationId xmlns:p14="http://schemas.microsoft.com/office/powerpoint/2010/main" val="1646869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2AC46-F852-7ADF-DD5D-C409078B68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4B8907-BF3F-FCCB-D6F9-560D402630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1A91BD-D37D-FCFD-B60F-EB04A871D0C7}"/>
              </a:ext>
            </a:extLst>
          </p:cNvPr>
          <p:cNvSpPr>
            <a:spLocks noGrp="1"/>
          </p:cNvSpPr>
          <p:nvPr>
            <p:ph type="body" idx="1"/>
          </p:nvPr>
        </p:nvSpPr>
        <p:spPr/>
        <p:txBody>
          <a:bodyPr/>
          <a:lstStyle/>
          <a:p>
            <a:r>
              <a:rPr lang="en-US" sz="4000" b="1" dirty="0"/>
              <a:t>RL is centered around the concept of learning by interaction. This means that in RL, the model learns from interactions with an environment to maximize a reward function.</a:t>
            </a:r>
          </a:p>
        </p:txBody>
      </p:sp>
      <p:sp>
        <p:nvSpPr>
          <p:cNvPr id="4" name="Slide Number Placeholder 3">
            <a:extLst>
              <a:ext uri="{FF2B5EF4-FFF2-40B4-BE49-F238E27FC236}">
                <a16:creationId xmlns:a16="http://schemas.microsoft.com/office/drawing/2014/main" id="{0E7790B9-D91C-39B6-1E84-D7794070EBC3}"/>
              </a:ext>
            </a:extLst>
          </p:cNvPr>
          <p:cNvSpPr>
            <a:spLocks noGrp="1"/>
          </p:cNvSpPr>
          <p:nvPr>
            <p:ph type="sldNum" sz="quarter" idx="10"/>
          </p:nvPr>
        </p:nvSpPr>
        <p:spPr/>
        <p:txBody>
          <a:bodyPr/>
          <a:lstStyle/>
          <a:p>
            <a:fld id="{7EAE30CB-E0B9-454B-888B-5B5A2894ACB1}" type="slidenum">
              <a:rPr lang="en-US" smtClean="0"/>
              <a:t>17</a:t>
            </a:fld>
            <a:endParaRPr lang="en-US"/>
          </a:p>
        </p:txBody>
      </p:sp>
    </p:spTree>
    <p:extLst>
      <p:ext uri="{BB962C8B-B14F-4D97-AF65-F5344CB8AC3E}">
        <p14:creationId xmlns:p14="http://schemas.microsoft.com/office/powerpoint/2010/main" val="3031490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A0C97-6B93-5065-9794-4B6A224ECF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F54C37-9158-89B8-1F1F-404034B34E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4099DE-22B0-5063-BBAE-0ACBA8397FAD}"/>
              </a:ext>
            </a:extLst>
          </p:cNvPr>
          <p:cNvSpPr>
            <a:spLocks noGrp="1"/>
          </p:cNvSpPr>
          <p:nvPr>
            <p:ph type="body" idx="1"/>
          </p:nvPr>
        </p:nvSpPr>
        <p:spPr/>
        <p:txBody>
          <a:bodyPr/>
          <a:lstStyle/>
          <a:p>
            <a:r>
              <a:rPr lang="en-US" sz="4000" b="1" dirty="0"/>
              <a:t>RL is centered around the concept of learning by interaction. This means that in RL, the model learns from interactions with an environment to maximize a reward function.</a:t>
            </a:r>
          </a:p>
        </p:txBody>
      </p:sp>
      <p:sp>
        <p:nvSpPr>
          <p:cNvPr id="4" name="Slide Number Placeholder 3">
            <a:extLst>
              <a:ext uri="{FF2B5EF4-FFF2-40B4-BE49-F238E27FC236}">
                <a16:creationId xmlns:a16="http://schemas.microsoft.com/office/drawing/2014/main" id="{1D13D4B9-3B7F-0EA2-1CAB-76F286155CAF}"/>
              </a:ext>
            </a:extLst>
          </p:cNvPr>
          <p:cNvSpPr>
            <a:spLocks noGrp="1"/>
          </p:cNvSpPr>
          <p:nvPr>
            <p:ph type="sldNum" sz="quarter" idx="10"/>
          </p:nvPr>
        </p:nvSpPr>
        <p:spPr/>
        <p:txBody>
          <a:bodyPr/>
          <a:lstStyle/>
          <a:p>
            <a:fld id="{7EAE30CB-E0B9-454B-888B-5B5A2894ACB1}" type="slidenum">
              <a:rPr lang="en-US" smtClean="0"/>
              <a:t>18</a:t>
            </a:fld>
            <a:endParaRPr lang="en-US"/>
          </a:p>
        </p:txBody>
      </p:sp>
    </p:spTree>
    <p:extLst>
      <p:ext uri="{BB962C8B-B14F-4D97-AF65-F5344CB8AC3E}">
        <p14:creationId xmlns:p14="http://schemas.microsoft.com/office/powerpoint/2010/main" val="2276129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learning process, the agent must try different actions (</a:t>
            </a:r>
            <a:r>
              <a:rPr lang="en-US" b="1" dirty="0"/>
              <a:t>exploration</a:t>
            </a:r>
            <a:r>
              <a:rPr lang="en-US" dirty="0"/>
              <a:t>) so that it can </a:t>
            </a:r>
            <a:r>
              <a:rPr lang="en-US" dirty="0" err="1"/>
              <a:t>progres</a:t>
            </a:r>
            <a:r>
              <a:rPr lang="en-US" dirty="0"/>
              <a:t> </a:t>
            </a:r>
            <a:r>
              <a:rPr lang="en-US" dirty="0" err="1"/>
              <a:t>sively</a:t>
            </a:r>
            <a:r>
              <a:rPr lang="en-US" dirty="0"/>
              <a:t> learn which actions to prefer and perform more often (</a:t>
            </a:r>
            <a:r>
              <a:rPr lang="en-US" b="1" dirty="0"/>
              <a:t>exploitation</a:t>
            </a:r>
            <a:r>
              <a:rPr lang="en-US" dirty="0"/>
              <a:t>) in order to maximize the total, cumulative reward. To understand this concept, let’s consider a very simple example where a new computer science graduate with a focus on software engineering is wondering whether to start working at a company (exploitation) or to pursue a master’s or Ph.D. degree to learn more about data science and machine learning (exploration). In general, exploitation will result in choosing actions with a greater short-term reward, whereas exploration can potentially result in greater total rewards in the long run. The tradeoff between exploration and exploitation has been studied extensively, and yet, there is no universal answer to this decision-making dilemma.</a:t>
            </a:r>
          </a:p>
        </p:txBody>
      </p:sp>
      <p:sp>
        <p:nvSpPr>
          <p:cNvPr id="4" name="Slide Number Placeholder 3"/>
          <p:cNvSpPr>
            <a:spLocks noGrp="1"/>
          </p:cNvSpPr>
          <p:nvPr>
            <p:ph type="sldNum" sz="quarter" idx="10"/>
          </p:nvPr>
        </p:nvSpPr>
        <p:spPr/>
        <p:txBody>
          <a:bodyPr/>
          <a:lstStyle/>
          <a:p>
            <a:fld id="{7EAE30CB-E0B9-454B-888B-5B5A2894ACB1}" type="slidenum">
              <a:rPr lang="en-US" smtClean="0"/>
              <a:t>19</a:t>
            </a:fld>
            <a:endParaRPr lang="en-US"/>
          </a:p>
        </p:txBody>
      </p:sp>
    </p:spTree>
    <p:extLst>
      <p:ext uri="{BB962C8B-B14F-4D97-AF65-F5344CB8AC3E}">
        <p14:creationId xmlns:p14="http://schemas.microsoft.com/office/powerpoint/2010/main" val="3670679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value-based</a:t>
            </a:r>
            <a:r>
              <a:rPr lang="en-US" sz="1200" b="0" i="0" kern="1200" dirty="0">
                <a:solidFill>
                  <a:schemeClr val="tx1"/>
                </a:solidFill>
                <a:effectLst/>
                <a:latin typeface="+mn-lt"/>
                <a:ea typeface="+mn-ea"/>
                <a:cs typeface="+mn-cs"/>
              </a:rPr>
              <a:t> method trains the value function to learn which state is more valuable and take action. On the other hand, </a:t>
            </a:r>
          </a:p>
          <a:p>
            <a:r>
              <a:rPr lang="en-US" sz="1200" b="1" i="0" kern="1200" dirty="0">
                <a:solidFill>
                  <a:schemeClr val="tx1"/>
                </a:solidFill>
                <a:effectLst/>
                <a:latin typeface="+mn-lt"/>
                <a:ea typeface="+mn-ea"/>
                <a:cs typeface="+mn-cs"/>
              </a:rPr>
              <a:t>policy-based</a:t>
            </a:r>
            <a:r>
              <a:rPr lang="en-US" sz="1200" b="0" i="0" kern="1200" dirty="0">
                <a:solidFill>
                  <a:schemeClr val="tx1"/>
                </a:solidFill>
                <a:effectLst/>
                <a:latin typeface="+mn-lt"/>
                <a:ea typeface="+mn-ea"/>
                <a:cs typeface="+mn-cs"/>
              </a:rPr>
              <a:t> methods train the policy directly to learn which action to take in a given state.</a:t>
            </a:r>
          </a:p>
          <a:p>
            <a:r>
              <a:rPr lang="en-US" sz="1200" b="0" i="0" kern="1200" dirty="0">
                <a:solidFill>
                  <a:schemeClr val="tx1"/>
                </a:solidFill>
                <a:effectLst/>
                <a:latin typeface="+mn-lt"/>
                <a:ea typeface="+mn-ea"/>
                <a:cs typeface="+mn-cs"/>
              </a:rPr>
              <a:t>In the </a:t>
            </a:r>
            <a:r>
              <a:rPr lang="en-US" sz="1200" b="1" i="0" kern="1200" dirty="0">
                <a:solidFill>
                  <a:schemeClr val="tx1"/>
                </a:solidFill>
                <a:effectLst/>
                <a:latin typeface="+mn-lt"/>
                <a:ea typeface="+mn-ea"/>
                <a:cs typeface="+mn-cs"/>
              </a:rPr>
              <a:t>off-policy</a:t>
            </a:r>
            <a:r>
              <a:rPr lang="en-US" sz="1200" b="0" i="0" kern="1200" dirty="0">
                <a:solidFill>
                  <a:schemeClr val="tx1"/>
                </a:solidFill>
                <a:effectLst/>
                <a:latin typeface="+mn-lt"/>
                <a:ea typeface="+mn-ea"/>
                <a:cs typeface="+mn-cs"/>
              </a:rPr>
              <a:t>, the algorithm evaluates and updates a policy that differs from the policy used to take an action. </a:t>
            </a:r>
          </a:p>
          <a:p>
            <a:r>
              <a:rPr lang="en-US" sz="1200" b="0" i="0" kern="1200" dirty="0">
                <a:solidFill>
                  <a:schemeClr val="tx1"/>
                </a:solidFill>
                <a:effectLst/>
                <a:latin typeface="+mn-lt"/>
                <a:ea typeface="+mn-ea"/>
                <a:cs typeface="+mn-cs"/>
              </a:rPr>
              <a:t>Conversely, the </a:t>
            </a:r>
            <a:r>
              <a:rPr lang="en-US" sz="1200" b="1" i="0" kern="1200" dirty="0">
                <a:solidFill>
                  <a:schemeClr val="tx1"/>
                </a:solidFill>
                <a:effectLst/>
                <a:latin typeface="+mn-lt"/>
                <a:ea typeface="+mn-ea"/>
                <a:cs typeface="+mn-cs"/>
              </a:rPr>
              <a:t>on-policy</a:t>
            </a:r>
            <a:r>
              <a:rPr lang="en-US" sz="1200" b="0" i="0" kern="1200" dirty="0">
                <a:solidFill>
                  <a:schemeClr val="tx1"/>
                </a:solidFill>
                <a:effectLst/>
                <a:latin typeface="+mn-lt"/>
                <a:ea typeface="+mn-ea"/>
                <a:cs typeface="+mn-cs"/>
              </a:rPr>
              <a:t> algorithm evaluates and improves the same policy used to take an action.  </a:t>
            </a:r>
          </a:p>
          <a:p>
            <a:endParaRPr lang="en-US" dirty="0"/>
          </a:p>
        </p:txBody>
      </p:sp>
      <p:sp>
        <p:nvSpPr>
          <p:cNvPr id="4" name="Slide Number Placeholder 3"/>
          <p:cNvSpPr>
            <a:spLocks noGrp="1"/>
          </p:cNvSpPr>
          <p:nvPr>
            <p:ph type="sldNum" sz="quarter" idx="10"/>
          </p:nvPr>
        </p:nvSpPr>
        <p:spPr/>
        <p:txBody>
          <a:bodyPr/>
          <a:lstStyle/>
          <a:p>
            <a:fld id="{7EAE30CB-E0B9-454B-888B-5B5A2894ACB1}" type="slidenum">
              <a:rPr lang="en-US" smtClean="0"/>
              <a:t>20</a:t>
            </a:fld>
            <a:endParaRPr lang="en-US"/>
          </a:p>
        </p:txBody>
      </p:sp>
    </p:spTree>
    <p:extLst>
      <p:ext uri="{BB962C8B-B14F-4D97-AF65-F5344CB8AC3E}">
        <p14:creationId xmlns:p14="http://schemas.microsoft.com/office/powerpoint/2010/main" val="4010669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model-based</a:t>
            </a:r>
            <a:r>
              <a:rPr lang="en-US" sz="1200" b="0" i="0" kern="1200" dirty="0">
                <a:solidFill>
                  <a:schemeClr val="tx1"/>
                </a:solidFill>
                <a:effectLst/>
                <a:latin typeface="+mn-lt"/>
                <a:ea typeface="+mn-ea"/>
                <a:cs typeface="+mn-cs"/>
              </a:rPr>
              <a:t> algorithms use transition and reward functions to estimate the optimal policy and create the model. </a:t>
            </a:r>
          </a:p>
          <a:p>
            <a:r>
              <a:rPr lang="en-US" sz="1200" b="0" i="0" kern="1200" dirty="0">
                <a:solidFill>
                  <a:schemeClr val="tx1"/>
                </a:solidFill>
                <a:effectLst/>
                <a:latin typeface="+mn-lt"/>
                <a:ea typeface="+mn-ea"/>
                <a:cs typeface="+mn-cs"/>
              </a:rPr>
              <a:t> </a:t>
            </a:r>
            <a:r>
              <a:rPr lang="en-US" dirty="0">
                <a:latin typeface="Times New Roman" panose="02020603050405020304" pitchFamily="18" charset="0"/>
                <a:cs typeface="Times New Roman" panose="02020603050405020304" pitchFamily="18" charset="0"/>
              </a:rPr>
              <a:t>the agent tries to build a model of the environment. The model predicts how the environment behaves when the agent takes an action.</a:t>
            </a:r>
          </a:p>
          <a:p>
            <a:endParaRPr lang="en-US" dirty="0"/>
          </a:p>
        </p:txBody>
      </p:sp>
      <p:sp>
        <p:nvSpPr>
          <p:cNvPr id="4" name="Slide Number Placeholder 3"/>
          <p:cNvSpPr>
            <a:spLocks noGrp="1"/>
          </p:cNvSpPr>
          <p:nvPr>
            <p:ph type="sldNum" sz="quarter" idx="10"/>
          </p:nvPr>
        </p:nvSpPr>
        <p:spPr/>
        <p:txBody>
          <a:bodyPr/>
          <a:lstStyle/>
          <a:p>
            <a:fld id="{7EAE30CB-E0B9-454B-888B-5B5A2894ACB1}" type="slidenum">
              <a:rPr lang="en-US" smtClean="0"/>
              <a:t>23</a:t>
            </a:fld>
            <a:endParaRPr lang="en-US"/>
          </a:p>
        </p:txBody>
      </p:sp>
    </p:spTree>
    <p:extLst>
      <p:ext uri="{BB962C8B-B14F-4D97-AF65-F5344CB8AC3E}">
        <p14:creationId xmlns:p14="http://schemas.microsoft.com/office/powerpoint/2010/main" val="33321555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dirty="0">
                <a:solidFill>
                  <a:schemeClr val="tx1"/>
                </a:solidFill>
                <a:effectLst/>
                <a:latin typeface="+mn-lt"/>
                <a:ea typeface="+mn-ea"/>
                <a:cs typeface="+mn-cs"/>
              </a:rPr>
              <a:t>Some common model-free RL algorithms include:</a:t>
            </a:r>
          </a:p>
          <a:p>
            <a:r>
              <a:rPr lang="en-US" sz="1200" b="1" i="0" kern="1200" dirty="0">
                <a:solidFill>
                  <a:schemeClr val="tx1"/>
                </a:solidFill>
                <a:effectLst/>
                <a:latin typeface="+mn-lt"/>
                <a:ea typeface="+mn-ea"/>
                <a:cs typeface="+mn-cs"/>
              </a:rPr>
              <a:t>Q-Learning:</a:t>
            </a:r>
            <a:r>
              <a:rPr lang="en-US" sz="1200" b="0" i="0" kern="1200" dirty="0">
                <a:solidFill>
                  <a:schemeClr val="tx1"/>
                </a:solidFill>
                <a:effectLst/>
                <a:latin typeface="+mn-lt"/>
                <a:ea typeface="+mn-ea"/>
                <a:cs typeface="+mn-cs"/>
              </a:rPr>
              <a:t> The algorithm learns a Q-value for each state-action pair. The Q-value represents the expected future reward of taking a specific action in a particular state. The agent can then choose the action with the highest Q-value to maximize its long-term reward (we’ll explain this in more detail in the next section).</a:t>
            </a:r>
          </a:p>
          <a:p>
            <a:r>
              <a:rPr lang="en-US" sz="1200" b="1" i="0" kern="1200" dirty="0">
                <a:solidFill>
                  <a:schemeClr val="tx1"/>
                </a:solidFill>
                <a:effectLst/>
                <a:latin typeface="+mn-lt"/>
                <a:ea typeface="+mn-ea"/>
                <a:cs typeface="+mn-cs"/>
              </a:rPr>
              <a:t>SARSA (State-Action-Reward-State-Action)</a:t>
            </a:r>
            <a:r>
              <a:rPr lang="en-US" sz="1200" b="0" i="0" kern="1200" dirty="0">
                <a:solidFill>
                  <a:schemeClr val="tx1"/>
                </a:solidFill>
                <a:effectLst/>
                <a:latin typeface="+mn-lt"/>
                <a:ea typeface="+mn-ea"/>
                <a:cs typeface="+mn-cs"/>
              </a:rPr>
              <a:t>: This is similar to Q-learning, but it learns a value function for each state-action pair. It updates the value based on the reward received after taking an action and the next state observed.</a:t>
            </a:r>
          </a:p>
          <a:p>
            <a:r>
              <a:rPr lang="en-US" sz="1200" b="1" i="0" kern="1200" dirty="0">
                <a:solidFill>
                  <a:schemeClr val="tx1"/>
                </a:solidFill>
                <a:effectLst/>
                <a:latin typeface="+mn-lt"/>
                <a:ea typeface="+mn-ea"/>
                <a:cs typeface="+mn-cs"/>
              </a:rPr>
              <a:t>Policy gradient methods</a:t>
            </a:r>
            <a:r>
              <a:rPr lang="en-US" sz="1200" b="0" i="0" kern="1200" dirty="0">
                <a:solidFill>
                  <a:schemeClr val="tx1"/>
                </a:solidFill>
                <a:effectLst/>
                <a:latin typeface="+mn-lt"/>
                <a:ea typeface="+mn-ea"/>
                <a:cs typeface="+mn-cs"/>
              </a:rPr>
              <a:t>: These algorithms directly learn the policy function, which maps states to actions. They use gradients to update the policy in the direction expected to lead to higher rewards. Examples include REINFORCE and Proximal Policy Optimization (PPO).</a:t>
            </a:r>
          </a:p>
          <a:p>
            <a:r>
              <a:rPr lang="en-US" sz="1200" b="1" i="0" kern="1200" dirty="0">
                <a:solidFill>
                  <a:schemeClr val="tx1"/>
                </a:solidFill>
                <a:effectLst/>
                <a:latin typeface="+mn-lt"/>
                <a:ea typeface="+mn-ea"/>
                <a:cs typeface="+mn-cs"/>
              </a:rPr>
              <a:t>Deep Q-Networks (DQN)</a:t>
            </a:r>
            <a:r>
              <a:rPr lang="en-US" sz="1200" b="0" i="0" kern="1200" dirty="0">
                <a:solidFill>
                  <a:schemeClr val="tx1"/>
                </a:solidFill>
                <a:effectLst/>
                <a:latin typeface="+mn-lt"/>
                <a:ea typeface="+mn-ea"/>
                <a:cs typeface="+mn-cs"/>
              </a:rPr>
              <a:t>: This algorithm combines Q-learning with deep neural networks to handle high-dimensional state spaces, often encountered in complex environments like video games.</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model-free</a:t>
            </a:r>
            <a:r>
              <a:rPr lang="en-US" sz="1200" b="0" i="0" kern="1200" dirty="0">
                <a:solidFill>
                  <a:schemeClr val="tx1"/>
                </a:solidFill>
                <a:effectLst/>
                <a:latin typeface="+mn-lt"/>
                <a:ea typeface="+mn-ea"/>
                <a:cs typeface="+mn-cs"/>
              </a:rPr>
              <a:t> algorithms learn the consequences of their actions through the experience without transition and reward function. </a:t>
            </a:r>
          </a:p>
          <a:p>
            <a:endParaRPr lang="en-US" dirty="0"/>
          </a:p>
        </p:txBody>
      </p:sp>
      <p:sp>
        <p:nvSpPr>
          <p:cNvPr id="4" name="Slide Number Placeholder 3"/>
          <p:cNvSpPr>
            <a:spLocks noGrp="1"/>
          </p:cNvSpPr>
          <p:nvPr>
            <p:ph type="sldNum" sz="quarter" idx="10"/>
          </p:nvPr>
        </p:nvSpPr>
        <p:spPr/>
        <p:txBody>
          <a:bodyPr/>
          <a:lstStyle/>
          <a:p>
            <a:fld id="{7EAE30CB-E0B9-454B-888B-5B5A2894ACB1}" type="slidenum">
              <a:rPr lang="en-US" smtClean="0"/>
              <a:t>24</a:t>
            </a:fld>
            <a:endParaRPr lang="en-US"/>
          </a:p>
        </p:txBody>
      </p:sp>
    </p:spTree>
    <p:extLst>
      <p:ext uri="{BB962C8B-B14F-4D97-AF65-F5344CB8AC3E}">
        <p14:creationId xmlns:p14="http://schemas.microsoft.com/office/powerpoint/2010/main" val="1275778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b="1" dirty="0"/>
              <a:t>RL is centered around the concept of learning by interaction. This means that in RL, the model learns from interactions with an environment to maximize a reward function.</a:t>
            </a:r>
          </a:p>
        </p:txBody>
      </p:sp>
      <p:sp>
        <p:nvSpPr>
          <p:cNvPr id="4" name="Slide Number Placeholder 3"/>
          <p:cNvSpPr>
            <a:spLocks noGrp="1"/>
          </p:cNvSpPr>
          <p:nvPr>
            <p:ph type="sldNum" sz="quarter" idx="10"/>
          </p:nvPr>
        </p:nvSpPr>
        <p:spPr/>
        <p:txBody>
          <a:bodyPr/>
          <a:lstStyle/>
          <a:p>
            <a:fld id="{7EAE30CB-E0B9-454B-888B-5B5A2894ACB1}" type="slidenum">
              <a:rPr lang="en-US" smtClean="0"/>
              <a:t>3</a:t>
            </a:fld>
            <a:endParaRPr lang="en-US"/>
          </a:p>
        </p:txBody>
      </p:sp>
    </p:spTree>
    <p:extLst>
      <p:ext uri="{BB962C8B-B14F-4D97-AF65-F5344CB8AC3E}">
        <p14:creationId xmlns:p14="http://schemas.microsoft.com/office/powerpoint/2010/main" val="12898203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Q-learning is a model-free algorithm that teaches agents the optimal winning strategy through smart interactions with the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model-free RL algorithm that learns the value of actions to maximize rewards.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Learn a Q-Function (Q(</a:t>
            </a:r>
            <a:r>
              <a:rPr lang="en-US" dirty="0" err="1"/>
              <a:t>s,a</a:t>
            </a:r>
            <a:r>
              <a:rPr lang="en-US" dirty="0"/>
              <a:t>)) that predicts the expected reward for taking action a in state s.</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EAE30CB-E0B9-454B-888B-5B5A2894ACB1}" type="slidenum">
              <a:rPr lang="en-US" smtClean="0"/>
              <a:t>26</a:t>
            </a:fld>
            <a:endParaRPr lang="en-US"/>
          </a:p>
        </p:txBody>
      </p:sp>
    </p:spTree>
    <p:extLst>
      <p:ext uri="{BB962C8B-B14F-4D97-AF65-F5344CB8AC3E}">
        <p14:creationId xmlns:p14="http://schemas.microsoft.com/office/powerpoint/2010/main" val="2075399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will update the function Q(S</a:t>
            </a:r>
            <a:r>
              <a:rPr lang="en-US" sz="1200" b="0" i="0" kern="1200" baseline="-25000" dirty="0">
                <a:solidFill>
                  <a:schemeClr val="tx1"/>
                </a:solidFill>
                <a:effectLst/>
                <a:latin typeface="+mn-lt"/>
                <a:ea typeface="+mn-ea"/>
                <a:cs typeface="+mn-cs"/>
              </a:rPr>
              <a:t>t</a:t>
            </a:r>
            <a:r>
              <a:rPr lang="en-US" sz="1200" b="0" i="0" kern="1200" dirty="0">
                <a:solidFill>
                  <a:schemeClr val="tx1"/>
                </a:solidFill>
                <a:effectLst/>
                <a:latin typeface="+mn-lt"/>
                <a:ea typeface="+mn-ea"/>
                <a:cs typeface="+mn-cs"/>
              </a:rPr>
              <a:t>, A</a:t>
            </a:r>
            <a:r>
              <a:rPr lang="en-US" sz="1200" b="0" i="0" kern="1200" baseline="-25000" dirty="0">
                <a:solidFill>
                  <a:schemeClr val="tx1"/>
                </a:solidFill>
                <a:effectLst/>
                <a:latin typeface="+mn-lt"/>
                <a:ea typeface="+mn-ea"/>
                <a:cs typeface="+mn-cs"/>
              </a:rPr>
              <a:t>t</a:t>
            </a:r>
            <a:r>
              <a:rPr lang="en-US" sz="1200" b="0" i="0" kern="1200" dirty="0">
                <a:solidFill>
                  <a:schemeClr val="tx1"/>
                </a:solidFill>
                <a:effectLst/>
                <a:latin typeface="+mn-lt"/>
                <a:ea typeface="+mn-ea"/>
                <a:cs typeface="+mn-cs"/>
              </a:rPr>
              <a:t>) using the equation. It uses the previous episode’s estimated Q-values, learning rate, and Temporal Differences error. Temporal Differences error is calculated using Immediate reward, the discounted maximum expected future reward, and the former estimation Q-value. </a:t>
            </a:r>
          </a:p>
          <a:p>
            <a:r>
              <a:rPr lang="en-US" sz="1200" b="0" i="0" kern="1200" dirty="0">
                <a:solidFill>
                  <a:schemeClr val="tx1"/>
                </a:solidFill>
                <a:effectLst/>
                <a:latin typeface="+mn-lt"/>
                <a:ea typeface="+mn-ea"/>
                <a:cs typeface="+mn-cs"/>
              </a:rPr>
              <a:t>The process is repeated multiple times until the Q-Table is updated and the Q-value function is maximized. </a:t>
            </a:r>
          </a:p>
          <a:p>
            <a:endParaRPr lang="en-US" dirty="0"/>
          </a:p>
          <a:p>
            <a:r>
              <a:rPr lang="en-US" dirty="0"/>
              <a:t>This term adjusts our current Q-value to include a portion of the rewards it may receive sometime in the future (St+1). The 'a' term refers to all the possible actions available for that state. The equation also contains two </a:t>
            </a:r>
            <a:r>
              <a:rPr lang="en-US" dirty="0" err="1"/>
              <a:t>hyperparameters</a:t>
            </a:r>
            <a:r>
              <a:rPr lang="en-US" dirty="0"/>
              <a:t> which we can specify:</a:t>
            </a:r>
          </a:p>
          <a:p>
            <a:endParaRPr lang="en-US" dirty="0"/>
          </a:p>
          <a:p>
            <a:r>
              <a:rPr lang="en-US" dirty="0">
                <a:solidFill>
                  <a:srgbClr val="FF0000"/>
                </a:solidFill>
              </a:rPr>
              <a:t>Learning rate (α): </a:t>
            </a:r>
            <a:r>
              <a:rPr lang="en-US" dirty="0"/>
              <a:t>how easily the agent should accept new information over previously learnt information</a:t>
            </a:r>
          </a:p>
          <a:p>
            <a:r>
              <a:rPr lang="en-US" dirty="0">
                <a:solidFill>
                  <a:srgbClr val="FF0000"/>
                </a:solidFill>
              </a:rPr>
              <a:t>Discount factor (γ): </a:t>
            </a:r>
            <a:r>
              <a:rPr lang="en-US" dirty="0"/>
              <a:t>how much the agent should take into consideration the rewards it could receive in the future versus its immediate reward</a:t>
            </a:r>
          </a:p>
          <a:p>
            <a:r>
              <a:rPr lang="en-US" b="1" dirty="0"/>
              <a:t>Q(S</a:t>
            </a:r>
            <a:r>
              <a:rPr lang="en-US" b="1" baseline="-25000" dirty="0"/>
              <a:t>t+1</a:t>
            </a:r>
            <a:r>
              <a:rPr lang="en-US" b="1" dirty="0"/>
              <a:t>, a)</a:t>
            </a:r>
            <a:r>
              <a:rPr lang="en-US" dirty="0"/>
              <a:t>: expected optimal Q-value of doing the action in a particular state. </a:t>
            </a:r>
          </a:p>
          <a:p>
            <a:r>
              <a:rPr lang="en-US" b="1" dirty="0"/>
              <a:t>Q(S</a:t>
            </a:r>
            <a:r>
              <a:rPr lang="en-US" b="1" baseline="-25000" dirty="0"/>
              <a:t>t</a:t>
            </a:r>
            <a:r>
              <a:rPr lang="en-US" b="1" dirty="0"/>
              <a:t>, A</a:t>
            </a:r>
            <a:r>
              <a:rPr lang="en-US" b="1" baseline="-25000" dirty="0"/>
              <a:t>t</a:t>
            </a:r>
            <a:r>
              <a:rPr lang="en-US" b="1" dirty="0"/>
              <a:t>)</a:t>
            </a:r>
            <a:r>
              <a:rPr lang="en-US" dirty="0"/>
              <a:t>: it is the current estimation of Q(S</a:t>
            </a:r>
            <a:r>
              <a:rPr lang="en-US" baseline="-25000" dirty="0"/>
              <a:t>t+1</a:t>
            </a:r>
            <a:r>
              <a:rPr lang="en-US" dirty="0"/>
              <a:t>, a).</a:t>
            </a:r>
          </a:p>
          <a:p>
            <a:r>
              <a:rPr lang="en-US" b="1" dirty="0"/>
              <a:t>Temporal Differences(TD)</a:t>
            </a:r>
            <a:r>
              <a:rPr lang="en-US" dirty="0"/>
              <a:t>: used to estimate the expected value of Q(S</a:t>
            </a:r>
            <a:r>
              <a:rPr lang="en-US" baseline="-25000" dirty="0"/>
              <a:t>t+1</a:t>
            </a:r>
            <a:r>
              <a:rPr lang="en-US" dirty="0"/>
              <a:t>, a) by using the current state and action and previous state and action.</a:t>
            </a:r>
          </a:p>
          <a:p>
            <a:endParaRPr lang="en-US" dirty="0"/>
          </a:p>
        </p:txBody>
      </p:sp>
      <p:sp>
        <p:nvSpPr>
          <p:cNvPr id="4" name="Slide Number Placeholder 3"/>
          <p:cNvSpPr>
            <a:spLocks noGrp="1"/>
          </p:cNvSpPr>
          <p:nvPr>
            <p:ph type="sldNum" sz="quarter" idx="10"/>
          </p:nvPr>
        </p:nvSpPr>
        <p:spPr/>
        <p:txBody>
          <a:bodyPr/>
          <a:lstStyle/>
          <a:p>
            <a:fld id="{7EAE30CB-E0B9-454B-888B-5B5A2894ACB1}" type="slidenum">
              <a:rPr lang="en-US" smtClean="0"/>
              <a:t>29</a:t>
            </a:fld>
            <a:endParaRPr lang="en-US"/>
          </a:p>
        </p:txBody>
      </p:sp>
    </p:spTree>
    <p:extLst>
      <p:ext uri="{BB962C8B-B14F-4D97-AF65-F5344CB8AC3E}">
        <p14:creationId xmlns:p14="http://schemas.microsoft.com/office/powerpoint/2010/main" val="41073209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Q-Table</a:t>
            </a:r>
            <a:r>
              <a:rPr lang="en-US" dirty="0"/>
              <a:t>: the agent maintains the Q-table of sets of states and actions.</a:t>
            </a:r>
          </a:p>
          <a:p>
            <a:endParaRPr lang="en-US" dirty="0"/>
          </a:p>
        </p:txBody>
      </p:sp>
      <p:sp>
        <p:nvSpPr>
          <p:cNvPr id="4" name="Slide Number Placeholder 3"/>
          <p:cNvSpPr>
            <a:spLocks noGrp="1"/>
          </p:cNvSpPr>
          <p:nvPr>
            <p:ph type="sldNum" sz="quarter" idx="10"/>
          </p:nvPr>
        </p:nvSpPr>
        <p:spPr/>
        <p:txBody>
          <a:bodyPr/>
          <a:lstStyle/>
          <a:p>
            <a:fld id="{7EAE30CB-E0B9-454B-888B-5B5A2894ACB1}" type="slidenum">
              <a:rPr lang="en-US" smtClean="0"/>
              <a:t>30</a:t>
            </a:fld>
            <a:endParaRPr lang="en-US"/>
          </a:p>
        </p:txBody>
      </p:sp>
    </p:spTree>
    <p:extLst>
      <p:ext uri="{BB962C8B-B14F-4D97-AF65-F5344CB8AC3E}">
        <p14:creationId xmlns:p14="http://schemas.microsoft.com/office/powerpoint/2010/main" val="1047840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638B62-0E8E-6B81-E81D-8BCAD81EA9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D007B2-C534-212B-EC3A-59CBE674F1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9755B5-1440-82B5-D26C-F323FCB46C90}"/>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Q-learning is a model-free algorithm that teaches agents the optimal winning strategy through smart interactions with the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model-free RL algorithm that learns the value of actions to maximize rewards.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Learn a Q-Function (Q(</a:t>
            </a:r>
            <a:r>
              <a:rPr lang="en-US" dirty="0" err="1"/>
              <a:t>s,a</a:t>
            </a:r>
            <a:r>
              <a:rPr lang="en-US" dirty="0"/>
              <a:t>)) that predicts the expected reward for taking action a in state s.</a:t>
            </a:r>
          </a:p>
          <a:p>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7ECB3793-FF11-BCEE-B0BE-6F1A11FD12DC}"/>
              </a:ext>
            </a:extLst>
          </p:cNvPr>
          <p:cNvSpPr>
            <a:spLocks noGrp="1"/>
          </p:cNvSpPr>
          <p:nvPr>
            <p:ph type="sldNum" sz="quarter" idx="10"/>
          </p:nvPr>
        </p:nvSpPr>
        <p:spPr/>
        <p:txBody>
          <a:bodyPr/>
          <a:lstStyle/>
          <a:p>
            <a:fld id="{7EAE30CB-E0B9-454B-888B-5B5A2894ACB1}" type="slidenum">
              <a:rPr lang="en-US" smtClean="0"/>
              <a:t>31</a:t>
            </a:fld>
            <a:endParaRPr lang="en-US"/>
          </a:p>
        </p:txBody>
      </p:sp>
    </p:spTree>
    <p:extLst>
      <p:ext uri="{BB962C8B-B14F-4D97-AF65-F5344CB8AC3E}">
        <p14:creationId xmlns:p14="http://schemas.microsoft.com/office/powerpoint/2010/main" val="35515505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25A7BC-D702-8372-469E-838CBF1457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6DEEAF-1874-B5F4-0CB8-DE70417E1B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A20705-D394-4D48-1B9D-50E395298D60}"/>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Q-learning is a model-free algorithm that teaches agents the optimal winning strategy through smart interactions with the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model-free RL algorithm that learns the value of actions to maximize rewards.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Learn a Q-Function (Q(</a:t>
            </a:r>
            <a:r>
              <a:rPr lang="en-US" dirty="0" err="1"/>
              <a:t>s,a</a:t>
            </a:r>
            <a:r>
              <a:rPr lang="en-US" dirty="0"/>
              <a:t>)) that predicts the expected reward for taking action a in state s.</a:t>
            </a:r>
          </a:p>
          <a:p>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F1AFB98E-C8CF-85C9-AD4E-D1573E1AEC30}"/>
              </a:ext>
            </a:extLst>
          </p:cNvPr>
          <p:cNvSpPr>
            <a:spLocks noGrp="1"/>
          </p:cNvSpPr>
          <p:nvPr>
            <p:ph type="sldNum" sz="quarter" idx="10"/>
          </p:nvPr>
        </p:nvSpPr>
        <p:spPr/>
        <p:txBody>
          <a:bodyPr/>
          <a:lstStyle/>
          <a:p>
            <a:fld id="{7EAE30CB-E0B9-454B-888B-5B5A2894ACB1}" type="slidenum">
              <a:rPr lang="en-US" smtClean="0"/>
              <a:t>32</a:t>
            </a:fld>
            <a:endParaRPr lang="en-US"/>
          </a:p>
        </p:txBody>
      </p:sp>
    </p:spTree>
    <p:extLst>
      <p:ext uri="{BB962C8B-B14F-4D97-AF65-F5344CB8AC3E}">
        <p14:creationId xmlns:p14="http://schemas.microsoft.com/office/powerpoint/2010/main" val="18011395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782F1-1CE5-D7BE-8A67-DD069B10F8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F5EACE-ED5E-0E83-92F6-5A9D03FF53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3519B0-5377-8B61-21B9-B8A36F54D137}"/>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Q-learning is a model-free algorithm that teaches agents the optimal winning strategy through smart interactions with the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model-free RL algorithm that learns the value of actions to maximize rewards.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Learn a Q-Function (Q(</a:t>
            </a:r>
            <a:r>
              <a:rPr lang="en-US" dirty="0" err="1"/>
              <a:t>s,a</a:t>
            </a:r>
            <a:r>
              <a:rPr lang="en-US" dirty="0"/>
              <a:t>)) that predicts the expected reward for taking action a in state s.</a:t>
            </a:r>
          </a:p>
          <a:p>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89CA7F8E-8DB8-824D-9FCC-E98413474BCD}"/>
              </a:ext>
            </a:extLst>
          </p:cNvPr>
          <p:cNvSpPr>
            <a:spLocks noGrp="1"/>
          </p:cNvSpPr>
          <p:nvPr>
            <p:ph type="sldNum" sz="quarter" idx="10"/>
          </p:nvPr>
        </p:nvSpPr>
        <p:spPr/>
        <p:txBody>
          <a:bodyPr/>
          <a:lstStyle/>
          <a:p>
            <a:fld id="{7EAE30CB-E0B9-454B-888B-5B5A2894ACB1}" type="slidenum">
              <a:rPr lang="en-US" smtClean="0"/>
              <a:t>33</a:t>
            </a:fld>
            <a:endParaRPr lang="en-US"/>
          </a:p>
        </p:txBody>
      </p:sp>
    </p:spTree>
    <p:extLst>
      <p:ext uri="{BB962C8B-B14F-4D97-AF65-F5344CB8AC3E}">
        <p14:creationId xmlns:p14="http://schemas.microsoft.com/office/powerpoint/2010/main" val="3177020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FBACC-C5A9-7FF0-F4EA-2DC13C3CAA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33155E-D1FF-E21E-DCE7-5E4E97D3E3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996757-9BC1-7A20-5B9A-3A262052327F}"/>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Q-learning is a model-free algorithm that teaches agents the optimal winning strategy through smart interactions with the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model-free RL algorithm that learns the value of actions to maximize rewards.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Learn a Q-Function (Q(</a:t>
            </a:r>
            <a:r>
              <a:rPr lang="en-US" dirty="0" err="1"/>
              <a:t>s,a</a:t>
            </a:r>
            <a:r>
              <a:rPr lang="en-US" dirty="0"/>
              <a:t>)) that predicts the expected reward for taking action a in state s.</a:t>
            </a:r>
          </a:p>
          <a:p>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1A8A845A-6964-BB73-481E-8917B623166E}"/>
              </a:ext>
            </a:extLst>
          </p:cNvPr>
          <p:cNvSpPr>
            <a:spLocks noGrp="1"/>
          </p:cNvSpPr>
          <p:nvPr>
            <p:ph type="sldNum" sz="quarter" idx="10"/>
          </p:nvPr>
        </p:nvSpPr>
        <p:spPr/>
        <p:txBody>
          <a:bodyPr/>
          <a:lstStyle/>
          <a:p>
            <a:fld id="{7EAE30CB-E0B9-454B-888B-5B5A2894ACB1}" type="slidenum">
              <a:rPr lang="en-US" smtClean="0"/>
              <a:t>34</a:t>
            </a:fld>
            <a:endParaRPr lang="en-US"/>
          </a:p>
        </p:txBody>
      </p:sp>
    </p:spTree>
    <p:extLst>
      <p:ext uri="{BB962C8B-B14F-4D97-AF65-F5344CB8AC3E}">
        <p14:creationId xmlns:p14="http://schemas.microsoft.com/office/powerpoint/2010/main" val="8284628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728AE-2730-4FBD-E355-BC6FDE2CC1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39B5AA-FFC3-6A73-51FB-0A8C1FE168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1D37DD-D19F-5E13-EB7B-68446E79FDB5}"/>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Q-learning is a model-free algorithm that teaches agents the optimal winning strategy through smart interactions with the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model-free RL algorithm that learns the value of actions to maximize rewards.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Learn a Q-Function (Q(</a:t>
            </a:r>
            <a:r>
              <a:rPr lang="en-US" dirty="0" err="1"/>
              <a:t>s,a</a:t>
            </a:r>
            <a:r>
              <a:rPr lang="en-US" dirty="0"/>
              <a:t>)) that predicts the expected reward for taking action a in state s.</a:t>
            </a:r>
          </a:p>
          <a:p>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B0DBD4B6-EA67-68D9-F842-793079E7F4CA}"/>
              </a:ext>
            </a:extLst>
          </p:cNvPr>
          <p:cNvSpPr>
            <a:spLocks noGrp="1"/>
          </p:cNvSpPr>
          <p:nvPr>
            <p:ph type="sldNum" sz="quarter" idx="10"/>
          </p:nvPr>
        </p:nvSpPr>
        <p:spPr/>
        <p:txBody>
          <a:bodyPr/>
          <a:lstStyle/>
          <a:p>
            <a:fld id="{7EAE30CB-E0B9-454B-888B-5B5A2894ACB1}" type="slidenum">
              <a:rPr lang="en-US" smtClean="0"/>
              <a:t>35</a:t>
            </a:fld>
            <a:endParaRPr lang="en-US"/>
          </a:p>
        </p:txBody>
      </p:sp>
    </p:spTree>
    <p:extLst>
      <p:ext uri="{BB962C8B-B14F-4D97-AF65-F5344CB8AC3E}">
        <p14:creationId xmlns:p14="http://schemas.microsoft.com/office/powerpoint/2010/main" val="16303125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EA6B15-ECFA-B347-FC28-EE0117B7AE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535C8D-29BA-0548-F5B3-EC11AD8810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804BA4-E738-C32D-7FF8-7A40A63A942C}"/>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Q-learning is a model-free algorithm that teaches agents the optimal winning strategy through smart interactions with the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model-free RL algorithm that learns the value of actions to maximize rewards.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Learn a Q-Function (Q(</a:t>
            </a:r>
            <a:r>
              <a:rPr lang="en-US" dirty="0" err="1"/>
              <a:t>s,a</a:t>
            </a:r>
            <a:r>
              <a:rPr lang="en-US" dirty="0"/>
              <a:t>)) that predicts the expected reward for taking action a in state s.</a:t>
            </a:r>
          </a:p>
          <a:p>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B321F7C6-A986-E60D-6F78-ED9A40EC6520}"/>
              </a:ext>
            </a:extLst>
          </p:cNvPr>
          <p:cNvSpPr>
            <a:spLocks noGrp="1"/>
          </p:cNvSpPr>
          <p:nvPr>
            <p:ph type="sldNum" sz="quarter" idx="10"/>
          </p:nvPr>
        </p:nvSpPr>
        <p:spPr/>
        <p:txBody>
          <a:bodyPr/>
          <a:lstStyle/>
          <a:p>
            <a:fld id="{7EAE30CB-E0B9-454B-888B-5B5A2894ACB1}" type="slidenum">
              <a:rPr lang="en-US" smtClean="0"/>
              <a:t>36</a:t>
            </a:fld>
            <a:endParaRPr lang="en-US"/>
          </a:p>
        </p:txBody>
      </p:sp>
    </p:spTree>
    <p:extLst>
      <p:ext uri="{BB962C8B-B14F-4D97-AF65-F5344CB8AC3E}">
        <p14:creationId xmlns:p14="http://schemas.microsoft.com/office/powerpoint/2010/main" val="41797589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4F2F5-D1F9-5BF4-8BAE-9E5F73FE0C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4385A3-7912-21A4-77F4-AB6B45A9BD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4FE6ED-1D55-C9BC-98E6-51EA92192096}"/>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Q-learning is a model-free algorithm that teaches agents the optimal winning strategy through smart interactions with the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model-free RL algorithm that learns the value of actions to maximize rewards.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Learn a Q-Function (Q(</a:t>
            </a:r>
            <a:r>
              <a:rPr lang="en-US" dirty="0" err="1"/>
              <a:t>s,a</a:t>
            </a:r>
            <a:r>
              <a:rPr lang="en-US" dirty="0"/>
              <a:t>)) that predicts the expected reward for taking action a in state s.</a:t>
            </a:r>
          </a:p>
          <a:p>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775A5CCC-F402-1C33-6E8F-2F077C1BBCAE}"/>
              </a:ext>
            </a:extLst>
          </p:cNvPr>
          <p:cNvSpPr>
            <a:spLocks noGrp="1"/>
          </p:cNvSpPr>
          <p:nvPr>
            <p:ph type="sldNum" sz="quarter" idx="10"/>
          </p:nvPr>
        </p:nvSpPr>
        <p:spPr/>
        <p:txBody>
          <a:bodyPr/>
          <a:lstStyle/>
          <a:p>
            <a:fld id="{7EAE30CB-E0B9-454B-888B-5B5A2894ACB1}" type="slidenum">
              <a:rPr lang="en-US" smtClean="0"/>
              <a:t>37</a:t>
            </a:fld>
            <a:endParaRPr lang="en-US"/>
          </a:p>
        </p:txBody>
      </p:sp>
    </p:spTree>
    <p:extLst>
      <p:ext uri="{BB962C8B-B14F-4D97-AF65-F5344CB8AC3E}">
        <p14:creationId xmlns:p14="http://schemas.microsoft.com/office/powerpoint/2010/main" val="2565689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DC86B-6752-3757-F321-93B9CE2E3E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BCB0E1-FF07-5636-1496-C93033ADCD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FEAEC7-5C6E-BED1-5DA8-561C6BCBA0AE}"/>
              </a:ext>
            </a:extLst>
          </p:cNvPr>
          <p:cNvSpPr>
            <a:spLocks noGrp="1"/>
          </p:cNvSpPr>
          <p:nvPr>
            <p:ph type="body" idx="1"/>
          </p:nvPr>
        </p:nvSpPr>
        <p:spPr/>
        <p:txBody>
          <a:bodyPr/>
          <a:lstStyle/>
          <a:p>
            <a:r>
              <a:rPr lang="en-US" sz="4000" b="1" dirty="0"/>
              <a:t>RL is centered around the concept of learning by interaction. This means that in RL, the model learns from interactions with an environment to maximize a reward function.</a:t>
            </a:r>
          </a:p>
        </p:txBody>
      </p:sp>
      <p:sp>
        <p:nvSpPr>
          <p:cNvPr id="4" name="Slide Number Placeholder 3">
            <a:extLst>
              <a:ext uri="{FF2B5EF4-FFF2-40B4-BE49-F238E27FC236}">
                <a16:creationId xmlns:a16="http://schemas.microsoft.com/office/drawing/2014/main" id="{C0A96F6A-74B0-C682-6CDA-AAC7704BEBB4}"/>
              </a:ext>
            </a:extLst>
          </p:cNvPr>
          <p:cNvSpPr>
            <a:spLocks noGrp="1"/>
          </p:cNvSpPr>
          <p:nvPr>
            <p:ph type="sldNum" sz="quarter" idx="10"/>
          </p:nvPr>
        </p:nvSpPr>
        <p:spPr/>
        <p:txBody>
          <a:bodyPr/>
          <a:lstStyle/>
          <a:p>
            <a:fld id="{7EAE30CB-E0B9-454B-888B-5B5A2894ACB1}" type="slidenum">
              <a:rPr lang="en-US" smtClean="0"/>
              <a:t>6</a:t>
            </a:fld>
            <a:endParaRPr lang="en-US"/>
          </a:p>
        </p:txBody>
      </p:sp>
    </p:spTree>
    <p:extLst>
      <p:ext uri="{BB962C8B-B14F-4D97-AF65-F5344CB8AC3E}">
        <p14:creationId xmlns:p14="http://schemas.microsoft.com/office/powerpoint/2010/main" val="3032150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737B62-34F5-D559-B189-95E76F7F1E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DAE33D-B65A-5288-F192-2EFA8C23BF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0D1798-0044-F5EF-B957-008335214899}"/>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Q-learning is a model-free algorithm that teaches agents the optimal winning strategy through smart interactions with the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model-free RL algorithm that learns the value of actions to maximize rewards.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Learn a Q-Function (Q(</a:t>
            </a:r>
            <a:r>
              <a:rPr lang="en-US" dirty="0" err="1"/>
              <a:t>s,a</a:t>
            </a:r>
            <a:r>
              <a:rPr lang="en-US" dirty="0"/>
              <a:t>)) that predicts the expected reward for taking action a in state s.</a:t>
            </a:r>
          </a:p>
          <a:p>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0ED38A17-AB07-30E4-8885-106EADF5722B}"/>
              </a:ext>
            </a:extLst>
          </p:cNvPr>
          <p:cNvSpPr>
            <a:spLocks noGrp="1"/>
          </p:cNvSpPr>
          <p:nvPr>
            <p:ph type="sldNum" sz="quarter" idx="10"/>
          </p:nvPr>
        </p:nvSpPr>
        <p:spPr/>
        <p:txBody>
          <a:bodyPr/>
          <a:lstStyle/>
          <a:p>
            <a:fld id="{7EAE30CB-E0B9-454B-888B-5B5A2894ACB1}" type="slidenum">
              <a:rPr lang="en-US" smtClean="0"/>
              <a:t>38</a:t>
            </a:fld>
            <a:endParaRPr lang="en-US"/>
          </a:p>
        </p:txBody>
      </p:sp>
    </p:spTree>
    <p:extLst>
      <p:ext uri="{BB962C8B-B14F-4D97-AF65-F5344CB8AC3E}">
        <p14:creationId xmlns:p14="http://schemas.microsoft.com/office/powerpoint/2010/main" val="23287966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F5A15-A2E3-A6E5-7243-CF40658395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9D497C-82B8-03A3-BA76-A3EAB7AE99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C44A4E-947B-C84F-E2D5-EF85356E2117}"/>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Q-learning is a model-free algorithm that teaches agents the optimal winning strategy through smart interactions with the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model-free RL algorithm that learns the value of actions to maximize rewards.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Learn a Q-Function (Q(</a:t>
            </a:r>
            <a:r>
              <a:rPr lang="en-US" dirty="0" err="1"/>
              <a:t>s,a</a:t>
            </a:r>
            <a:r>
              <a:rPr lang="en-US" dirty="0"/>
              <a:t>)) that predicts the expected reward for taking action a in state s.</a:t>
            </a:r>
          </a:p>
          <a:p>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FD0ABCB1-C606-F45E-0356-657D3C0E4126}"/>
              </a:ext>
            </a:extLst>
          </p:cNvPr>
          <p:cNvSpPr>
            <a:spLocks noGrp="1"/>
          </p:cNvSpPr>
          <p:nvPr>
            <p:ph type="sldNum" sz="quarter" idx="10"/>
          </p:nvPr>
        </p:nvSpPr>
        <p:spPr/>
        <p:txBody>
          <a:bodyPr/>
          <a:lstStyle/>
          <a:p>
            <a:fld id="{7EAE30CB-E0B9-454B-888B-5B5A2894ACB1}" type="slidenum">
              <a:rPr lang="en-US" smtClean="0"/>
              <a:t>39</a:t>
            </a:fld>
            <a:endParaRPr lang="en-US"/>
          </a:p>
        </p:txBody>
      </p:sp>
    </p:spTree>
    <p:extLst>
      <p:ext uri="{BB962C8B-B14F-4D97-AF65-F5344CB8AC3E}">
        <p14:creationId xmlns:p14="http://schemas.microsoft.com/office/powerpoint/2010/main" val="3570773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88359-D21D-F22E-CD47-E3B9FC1C24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2FAB80-1728-D303-6E9C-B5D248B9F3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211F3A-5613-3511-7E5A-150588ED8A3F}"/>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Q-learning is a model-free algorithm that teaches agents the optimal winning strategy through smart interactions with the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model-free RL algorithm that learns the value of actions to maximize rewards.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Learn a Q-Function (Q(</a:t>
            </a:r>
            <a:r>
              <a:rPr lang="en-US" dirty="0" err="1"/>
              <a:t>s,a</a:t>
            </a:r>
            <a:r>
              <a:rPr lang="en-US" dirty="0"/>
              <a:t>)) that predicts the expected reward for taking action a in state s.</a:t>
            </a:r>
          </a:p>
          <a:p>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9E1EE965-DCC4-9FB8-43D5-8962B6F0D3A8}"/>
              </a:ext>
            </a:extLst>
          </p:cNvPr>
          <p:cNvSpPr>
            <a:spLocks noGrp="1"/>
          </p:cNvSpPr>
          <p:nvPr>
            <p:ph type="sldNum" sz="quarter" idx="10"/>
          </p:nvPr>
        </p:nvSpPr>
        <p:spPr/>
        <p:txBody>
          <a:bodyPr/>
          <a:lstStyle/>
          <a:p>
            <a:fld id="{7EAE30CB-E0B9-454B-888B-5B5A2894ACB1}" type="slidenum">
              <a:rPr lang="en-US" smtClean="0"/>
              <a:t>40</a:t>
            </a:fld>
            <a:endParaRPr lang="en-US"/>
          </a:p>
        </p:txBody>
      </p:sp>
    </p:spTree>
    <p:extLst>
      <p:ext uri="{BB962C8B-B14F-4D97-AF65-F5344CB8AC3E}">
        <p14:creationId xmlns:p14="http://schemas.microsoft.com/office/powerpoint/2010/main" val="23092108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will learn in detail how Q-learning works by using the example of a frozen lake. In this environment, the agent must cross the frozen lake from the start to the goal, without falling into the holes. The best strategy is to reach goals by taking the shortest path.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Q-Table</a:t>
            </a:r>
          </a:p>
          <a:p>
            <a:r>
              <a:rPr lang="en-US" sz="1200" b="0" i="0" kern="1200" dirty="0">
                <a:solidFill>
                  <a:schemeClr val="tx1"/>
                </a:solidFill>
                <a:effectLst/>
                <a:latin typeface="+mn-lt"/>
                <a:ea typeface="+mn-ea"/>
                <a:cs typeface="+mn-cs"/>
              </a:rPr>
              <a:t>The agent will use a Q-table to take the best possible action based on the expected reward for each state in the environment. In simple words, a Q-table is a data structure of sets of actions and states, and we use the Q-learning algorithm to update the values in the table. </a:t>
            </a:r>
          </a:p>
          <a:p>
            <a:endParaRPr lang="en-US" dirty="0"/>
          </a:p>
        </p:txBody>
      </p:sp>
      <p:sp>
        <p:nvSpPr>
          <p:cNvPr id="4" name="Slide Number Placeholder 3"/>
          <p:cNvSpPr>
            <a:spLocks noGrp="1"/>
          </p:cNvSpPr>
          <p:nvPr>
            <p:ph type="sldNum" sz="quarter" idx="10"/>
          </p:nvPr>
        </p:nvSpPr>
        <p:spPr/>
        <p:txBody>
          <a:bodyPr/>
          <a:lstStyle/>
          <a:p>
            <a:fld id="{7EAE30CB-E0B9-454B-888B-5B5A2894ACB1}" type="slidenum">
              <a:rPr lang="en-US" smtClean="0"/>
              <a:t>41</a:t>
            </a:fld>
            <a:endParaRPr lang="en-US"/>
          </a:p>
        </p:txBody>
      </p:sp>
    </p:spTree>
    <p:extLst>
      <p:ext uri="{BB962C8B-B14F-4D97-AF65-F5344CB8AC3E}">
        <p14:creationId xmlns:p14="http://schemas.microsoft.com/office/powerpoint/2010/main" val="22436034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will first initialize the Q-table. We will build the table with columns based on the number of actions and rows based on the number of states.</a:t>
            </a:r>
          </a:p>
          <a:p>
            <a:r>
              <a:rPr lang="en-US" sz="1200" b="0" i="0" kern="1200" dirty="0">
                <a:solidFill>
                  <a:schemeClr val="tx1"/>
                </a:solidFill>
                <a:effectLst/>
                <a:latin typeface="+mn-lt"/>
                <a:ea typeface="+mn-ea"/>
                <a:cs typeface="+mn-cs"/>
              </a:rPr>
              <a:t>In our example, the character can move up, down, left, and right. We have four possible actions and four states(start, Idle, wrong path, and end). You can also consider the wrong path for falling into the hole. We will initialize the Q-Table with values at 0. </a:t>
            </a:r>
          </a:p>
          <a:p>
            <a:endParaRPr lang="en-US" dirty="0"/>
          </a:p>
          <a:p>
            <a:r>
              <a:rPr lang="en-US" sz="1200" b="1" i="0" kern="1200" dirty="0">
                <a:solidFill>
                  <a:schemeClr val="tx1"/>
                </a:solidFill>
                <a:effectLst/>
                <a:latin typeface="+mn-lt"/>
                <a:ea typeface="+mn-ea"/>
                <a:cs typeface="+mn-cs"/>
              </a:rPr>
              <a:t>Choose an Action</a:t>
            </a:r>
          </a:p>
          <a:p>
            <a:r>
              <a:rPr lang="en-US" sz="1200" b="0" i="0" kern="1200" dirty="0">
                <a:solidFill>
                  <a:schemeClr val="tx1"/>
                </a:solidFill>
                <a:effectLst/>
                <a:latin typeface="+mn-lt"/>
                <a:ea typeface="+mn-ea"/>
                <a:cs typeface="+mn-cs"/>
              </a:rPr>
              <a:t>The second step is quite simple. At the start, the agent will choose to take the random action(down or right), and on the second run, it will use an updated Q-Table to select the action. </a:t>
            </a:r>
          </a:p>
          <a:p>
            <a:r>
              <a:rPr lang="en-US" sz="1200" b="1" i="0" kern="1200" dirty="0">
                <a:solidFill>
                  <a:schemeClr val="tx1"/>
                </a:solidFill>
                <a:effectLst/>
                <a:latin typeface="+mn-lt"/>
                <a:ea typeface="+mn-ea"/>
                <a:cs typeface="+mn-cs"/>
              </a:rPr>
              <a:t>Perform an Action</a:t>
            </a:r>
          </a:p>
          <a:p>
            <a:r>
              <a:rPr lang="en-US" sz="1200" b="0" i="0" kern="1200" dirty="0">
                <a:solidFill>
                  <a:schemeClr val="tx1"/>
                </a:solidFill>
                <a:effectLst/>
                <a:latin typeface="+mn-lt"/>
                <a:ea typeface="+mn-ea"/>
                <a:cs typeface="+mn-cs"/>
              </a:rPr>
              <a:t>Choosing an action and performing the action will repeat multiple times until the training loop stops. The first action and state are selected using the Q-Table. In our case, all values of the Q-Table are zero. </a:t>
            </a:r>
          </a:p>
          <a:p>
            <a:r>
              <a:rPr lang="en-US" sz="1200" b="0" i="0" kern="1200" dirty="0">
                <a:solidFill>
                  <a:schemeClr val="tx1"/>
                </a:solidFill>
                <a:effectLst/>
                <a:latin typeface="+mn-lt"/>
                <a:ea typeface="+mn-ea"/>
                <a:cs typeface="+mn-cs"/>
              </a:rPr>
              <a:t>Then, the agent will move down and update the Q-Table using the Bellman equation. With every move, we will be updating values in the Q-Table and also using it for determining the best course of action. </a:t>
            </a:r>
          </a:p>
          <a:p>
            <a:r>
              <a:rPr lang="en-US" sz="1200" b="0" i="0" kern="1200" dirty="0">
                <a:solidFill>
                  <a:schemeClr val="tx1"/>
                </a:solidFill>
                <a:effectLst/>
                <a:latin typeface="+mn-lt"/>
                <a:ea typeface="+mn-ea"/>
                <a:cs typeface="+mn-cs"/>
              </a:rPr>
              <a:t>Initially, the agent is in exploration mode and chooses a random action to explore the environment. The Epsilon Greedy Strategy is a simple method to balance exploration and exploitation. The epsilon stands for the probability of choosing to explore and exploits when there are smaller chances of exploring. </a:t>
            </a:r>
          </a:p>
          <a:p>
            <a:r>
              <a:rPr lang="en-US" sz="1200" b="0" i="0" kern="1200" dirty="0">
                <a:solidFill>
                  <a:schemeClr val="tx1"/>
                </a:solidFill>
                <a:effectLst/>
                <a:latin typeface="+mn-lt"/>
                <a:ea typeface="+mn-ea"/>
                <a:cs typeface="+mn-cs"/>
              </a:rPr>
              <a:t>At the start, the epsilon rate is higher, meaning the agent is in exploration mode. While exploring the environment, the epsilon decreases, and agents start to exploit the environment. During exploration, with every iteration, the agent becomes more confident in estimating Q-values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frozen lake example, the agent is unaware of the environment, so it takes random action (move down) to start. As we can see in the above image, the Q-Table is updated using the Bellman equation.</a:t>
            </a:r>
          </a:p>
          <a:p>
            <a:endParaRPr lang="en-US" dirty="0"/>
          </a:p>
        </p:txBody>
      </p:sp>
      <p:sp>
        <p:nvSpPr>
          <p:cNvPr id="4" name="Slide Number Placeholder 3"/>
          <p:cNvSpPr>
            <a:spLocks noGrp="1"/>
          </p:cNvSpPr>
          <p:nvPr>
            <p:ph type="sldNum" sz="quarter" idx="10"/>
          </p:nvPr>
        </p:nvSpPr>
        <p:spPr/>
        <p:txBody>
          <a:bodyPr/>
          <a:lstStyle/>
          <a:p>
            <a:fld id="{7EAE30CB-E0B9-454B-888B-5B5A2894ACB1}" type="slidenum">
              <a:rPr lang="en-US" smtClean="0"/>
              <a:t>42</a:t>
            </a:fld>
            <a:endParaRPr lang="en-US"/>
          </a:p>
        </p:txBody>
      </p:sp>
    </p:spTree>
    <p:extLst>
      <p:ext uri="{BB962C8B-B14F-4D97-AF65-F5344CB8AC3E}">
        <p14:creationId xmlns:p14="http://schemas.microsoft.com/office/powerpoint/2010/main" val="27745164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rgbClr val="05192D"/>
                </a:solidFill>
                <a:latin typeface="Studio-Feixen-Sans"/>
              </a:rPr>
              <a:t>In the frozen lake example, the agent is unaware of the environment, so it takes random action (move down) to start. As we can see in the above image, the Q-Table is updated using the Bellman equation.</a:t>
            </a:r>
            <a:endParaRPr lang="en-US" dirty="0"/>
          </a:p>
          <a:p>
            <a:endParaRPr lang="en-US" dirty="0"/>
          </a:p>
        </p:txBody>
      </p:sp>
      <p:sp>
        <p:nvSpPr>
          <p:cNvPr id="4" name="Slide Number Placeholder 3"/>
          <p:cNvSpPr>
            <a:spLocks noGrp="1"/>
          </p:cNvSpPr>
          <p:nvPr>
            <p:ph type="sldNum" sz="quarter" idx="10"/>
          </p:nvPr>
        </p:nvSpPr>
        <p:spPr/>
        <p:txBody>
          <a:bodyPr/>
          <a:lstStyle/>
          <a:p>
            <a:fld id="{7EAE30CB-E0B9-454B-888B-5B5A2894ACB1}" type="slidenum">
              <a:rPr lang="en-US" smtClean="0"/>
              <a:t>43</a:t>
            </a:fld>
            <a:endParaRPr lang="en-US"/>
          </a:p>
        </p:txBody>
      </p:sp>
    </p:spTree>
    <p:extLst>
      <p:ext uri="{BB962C8B-B14F-4D97-AF65-F5344CB8AC3E}">
        <p14:creationId xmlns:p14="http://schemas.microsoft.com/office/powerpoint/2010/main" val="10564644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At the start, the agent is exploring the environment to update the Q-table. And when the Q-Table is ready, the agent will start exploiting and start taking better decisions.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case of a frozen lake, the agent will learn to take the shortest path to reach the goal and avoid jumping into the holes. </a:t>
            </a:r>
            <a:endParaRPr lang="en-US" dirty="0"/>
          </a:p>
        </p:txBody>
      </p:sp>
      <p:sp>
        <p:nvSpPr>
          <p:cNvPr id="4" name="Slide Number Placeholder 3"/>
          <p:cNvSpPr>
            <a:spLocks noGrp="1"/>
          </p:cNvSpPr>
          <p:nvPr>
            <p:ph type="sldNum" sz="quarter" idx="10"/>
          </p:nvPr>
        </p:nvSpPr>
        <p:spPr/>
        <p:txBody>
          <a:bodyPr/>
          <a:lstStyle/>
          <a:p>
            <a:fld id="{7EAE30CB-E0B9-454B-888B-5B5A2894ACB1}" type="slidenum">
              <a:rPr lang="en-US" smtClean="0"/>
              <a:t>44</a:t>
            </a:fld>
            <a:endParaRPr lang="en-US"/>
          </a:p>
        </p:txBody>
      </p:sp>
    </p:spTree>
    <p:extLst>
      <p:ext uri="{BB962C8B-B14F-4D97-AF65-F5344CB8AC3E}">
        <p14:creationId xmlns:p14="http://schemas.microsoft.com/office/powerpoint/2010/main" val="18260847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Self-driving cars:</a:t>
            </a:r>
            <a:r>
              <a:rPr lang="en-US" sz="1200" dirty="0"/>
              <a:t> RL agents can learn optimal driving strategies based on traffic conditions and road rules.</a:t>
            </a:r>
          </a:p>
          <a:p>
            <a:endParaRPr lang="en-US" dirty="0"/>
          </a:p>
        </p:txBody>
      </p:sp>
      <p:sp>
        <p:nvSpPr>
          <p:cNvPr id="4" name="Slide Number Placeholder 3"/>
          <p:cNvSpPr>
            <a:spLocks noGrp="1"/>
          </p:cNvSpPr>
          <p:nvPr>
            <p:ph type="sldNum" sz="quarter" idx="10"/>
          </p:nvPr>
        </p:nvSpPr>
        <p:spPr/>
        <p:txBody>
          <a:bodyPr/>
          <a:lstStyle/>
          <a:p>
            <a:fld id="{7EAE30CB-E0B9-454B-888B-5B5A2894ACB1}" type="slidenum">
              <a:rPr lang="en-US" smtClean="0"/>
              <a:t>45</a:t>
            </a:fld>
            <a:endParaRPr lang="en-US"/>
          </a:p>
        </p:txBody>
      </p:sp>
    </p:spTree>
    <p:extLst>
      <p:ext uri="{BB962C8B-B14F-4D97-AF65-F5344CB8AC3E}">
        <p14:creationId xmlns:p14="http://schemas.microsoft.com/office/powerpoint/2010/main" val="8362720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Robotics:</a:t>
            </a:r>
            <a:r>
              <a:rPr lang="en-US" sz="1200" dirty="0"/>
              <a:t> Robots can be trained to perform complex tasks in dynamic environments through RL.</a:t>
            </a:r>
          </a:p>
          <a:p>
            <a:r>
              <a:rPr lang="en-US" sz="1200" b="1" dirty="0"/>
              <a:t>Game playing: </a:t>
            </a:r>
            <a:r>
              <a:rPr lang="en-US" sz="1200" dirty="0"/>
              <a:t>AI agents can learn complex strategies in games like Go or StarCraft II using RL techniques.</a:t>
            </a:r>
          </a:p>
          <a:p>
            <a:pPr marL="0" marR="0" lvl="0" indent="0" algn="l" defTabSz="914400" rtl="0" eaLnBrk="0" fontAlgn="base" latinLnBrk="0" hangingPunct="0">
              <a:lnSpc>
                <a:spcPct val="100000"/>
              </a:lnSpc>
              <a:spcBef>
                <a:spcPct val="0"/>
              </a:spcBef>
              <a:spcAft>
                <a:spcPct val="0"/>
              </a:spcAft>
              <a:buClrTx/>
              <a:buSzTx/>
              <a:buNone/>
              <a:tabLst/>
            </a:pPr>
            <a:endParaRPr kumimoji="0" lang="en-US" sz="1200" b="0" i="0" u="none" strike="noStrike" cap="none" normalizeH="0" baseline="0" dirty="0">
              <a:ln>
                <a:noFill/>
              </a:ln>
              <a:solidFill>
                <a:schemeClr val="tx1"/>
              </a:solidFill>
              <a:effectLst/>
              <a:latin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7EAE30CB-E0B9-454B-888B-5B5A2894ACB1}" type="slidenum">
              <a:rPr lang="en-US" smtClean="0"/>
              <a:t>46</a:t>
            </a:fld>
            <a:endParaRPr lang="en-US"/>
          </a:p>
        </p:txBody>
      </p:sp>
    </p:spTree>
    <p:extLst>
      <p:ext uri="{BB962C8B-B14F-4D97-AF65-F5344CB8AC3E}">
        <p14:creationId xmlns:p14="http://schemas.microsoft.com/office/powerpoint/2010/main" val="75224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31B7A6-5F62-3924-EA62-A647BA17ED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AC75D0-9FE4-157C-D3BE-CD08282A58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CCEEB7-A083-282A-011B-288D43327253}"/>
              </a:ext>
            </a:extLst>
          </p:cNvPr>
          <p:cNvSpPr>
            <a:spLocks noGrp="1"/>
          </p:cNvSpPr>
          <p:nvPr>
            <p:ph type="body" idx="1"/>
          </p:nvPr>
        </p:nvSpPr>
        <p:spPr/>
        <p:txBody>
          <a:bodyPr/>
          <a:lstStyle/>
          <a:p>
            <a:r>
              <a:rPr lang="en-US" sz="4000" b="1" dirty="0"/>
              <a:t>RL is centered around the concept of learning by interaction. This means that in RL, the model learns from interactions with an environment to maximize a reward function.</a:t>
            </a:r>
          </a:p>
        </p:txBody>
      </p:sp>
      <p:sp>
        <p:nvSpPr>
          <p:cNvPr id="4" name="Slide Number Placeholder 3">
            <a:extLst>
              <a:ext uri="{FF2B5EF4-FFF2-40B4-BE49-F238E27FC236}">
                <a16:creationId xmlns:a16="http://schemas.microsoft.com/office/drawing/2014/main" id="{43C9DB40-1D89-DFDB-EDAD-785D39793EA3}"/>
              </a:ext>
            </a:extLst>
          </p:cNvPr>
          <p:cNvSpPr>
            <a:spLocks noGrp="1"/>
          </p:cNvSpPr>
          <p:nvPr>
            <p:ph type="sldNum" sz="quarter" idx="10"/>
          </p:nvPr>
        </p:nvSpPr>
        <p:spPr/>
        <p:txBody>
          <a:bodyPr/>
          <a:lstStyle/>
          <a:p>
            <a:fld id="{7EAE30CB-E0B9-454B-888B-5B5A2894ACB1}" type="slidenum">
              <a:rPr lang="en-US" smtClean="0"/>
              <a:t>7</a:t>
            </a:fld>
            <a:endParaRPr lang="en-US"/>
          </a:p>
        </p:txBody>
      </p:sp>
    </p:spTree>
    <p:extLst>
      <p:ext uri="{BB962C8B-B14F-4D97-AF65-F5344CB8AC3E}">
        <p14:creationId xmlns:p14="http://schemas.microsoft.com/office/powerpoint/2010/main" val="2757342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3EDF7-FCF0-2E91-4538-7818751CC0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F4C5A7-16DF-453B-D88D-DDE59DCF16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843BB-341A-32A2-DBA5-BB3B50D882A3}"/>
              </a:ext>
            </a:extLst>
          </p:cNvPr>
          <p:cNvSpPr>
            <a:spLocks noGrp="1"/>
          </p:cNvSpPr>
          <p:nvPr>
            <p:ph type="body" idx="1"/>
          </p:nvPr>
        </p:nvSpPr>
        <p:spPr/>
        <p:txBody>
          <a:bodyPr/>
          <a:lstStyle/>
          <a:p>
            <a:r>
              <a:rPr lang="en-US" sz="4000" b="1" dirty="0"/>
              <a:t>RL is centered around the concept of learning by interaction. This means that in RL, the model learns from interactions with an environment to maximize a reward function.</a:t>
            </a:r>
          </a:p>
        </p:txBody>
      </p:sp>
      <p:sp>
        <p:nvSpPr>
          <p:cNvPr id="4" name="Slide Number Placeholder 3">
            <a:extLst>
              <a:ext uri="{FF2B5EF4-FFF2-40B4-BE49-F238E27FC236}">
                <a16:creationId xmlns:a16="http://schemas.microsoft.com/office/drawing/2014/main" id="{45D81057-511C-E825-9806-99A657230708}"/>
              </a:ext>
            </a:extLst>
          </p:cNvPr>
          <p:cNvSpPr>
            <a:spLocks noGrp="1"/>
          </p:cNvSpPr>
          <p:nvPr>
            <p:ph type="sldNum" sz="quarter" idx="10"/>
          </p:nvPr>
        </p:nvSpPr>
        <p:spPr/>
        <p:txBody>
          <a:bodyPr/>
          <a:lstStyle/>
          <a:p>
            <a:fld id="{7EAE30CB-E0B9-454B-888B-5B5A2894ACB1}" type="slidenum">
              <a:rPr lang="en-US" smtClean="0"/>
              <a:t>8</a:t>
            </a:fld>
            <a:endParaRPr lang="en-US"/>
          </a:p>
        </p:txBody>
      </p:sp>
    </p:spTree>
    <p:extLst>
      <p:ext uri="{BB962C8B-B14F-4D97-AF65-F5344CB8AC3E}">
        <p14:creationId xmlns:p14="http://schemas.microsoft.com/office/powerpoint/2010/main" val="4079618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37E64-95B3-293E-95F0-565E4903CC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D714FA-FD61-1C2A-F394-5CB9360320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642DA0-F801-C37F-FCBE-F780D556B84D}"/>
              </a:ext>
            </a:extLst>
          </p:cNvPr>
          <p:cNvSpPr>
            <a:spLocks noGrp="1"/>
          </p:cNvSpPr>
          <p:nvPr>
            <p:ph type="body" idx="1"/>
          </p:nvPr>
        </p:nvSpPr>
        <p:spPr/>
        <p:txBody>
          <a:bodyPr/>
          <a:lstStyle/>
          <a:p>
            <a:r>
              <a:rPr lang="en-US" sz="4000" b="1" dirty="0"/>
              <a:t>RL is centered around the concept of learning by interaction. This means that in RL, the model learns from interactions with an environment to maximize a reward function.</a:t>
            </a:r>
          </a:p>
        </p:txBody>
      </p:sp>
      <p:sp>
        <p:nvSpPr>
          <p:cNvPr id="4" name="Slide Number Placeholder 3">
            <a:extLst>
              <a:ext uri="{FF2B5EF4-FFF2-40B4-BE49-F238E27FC236}">
                <a16:creationId xmlns:a16="http://schemas.microsoft.com/office/drawing/2014/main" id="{CC1134C4-5FC4-758C-9FBC-2D08ED9BD2A4}"/>
              </a:ext>
            </a:extLst>
          </p:cNvPr>
          <p:cNvSpPr>
            <a:spLocks noGrp="1"/>
          </p:cNvSpPr>
          <p:nvPr>
            <p:ph type="sldNum" sz="quarter" idx="10"/>
          </p:nvPr>
        </p:nvSpPr>
        <p:spPr/>
        <p:txBody>
          <a:bodyPr/>
          <a:lstStyle/>
          <a:p>
            <a:fld id="{7EAE30CB-E0B9-454B-888B-5B5A2894ACB1}" type="slidenum">
              <a:rPr lang="en-US" smtClean="0"/>
              <a:t>9</a:t>
            </a:fld>
            <a:endParaRPr lang="en-US"/>
          </a:p>
        </p:txBody>
      </p:sp>
    </p:spTree>
    <p:extLst>
      <p:ext uri="{BB962C8B-B14F-4D97-AF65-F5344CB8AC3E}">
        <p14:creationId xmlns:p14="http://schemas.microsoft.com/office/powerpoint/2010/main" val="2660358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F2113-16A4-628F-00FF-022217E554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717B60-BA24-F237-A7AB-988FCC8C09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245EF1-BFF0-76F6-16AF-B6313E93FD62}"/>
              </a:ext>
            </a:extLst>
          </p:cNvPr>
          <p:cNvSpPr>
            <a:spLocks noGrp="1"/>
          </p:cNvSpPr>
          <p:nvPr>
            <p:ph type="body" idx="1"/>
          </p:nvPr>
        </p:nvSpPr>
        <p:spPr/>
        <p:txBody>
          <a:bodyPr/>
          <a:lstStyle/>
          <a:p>
            <a:r>
              <a:rPr lang="en-US" sz="4000" b="1" dirty="0"/>
              <a:t>RL is centered around the concept of learning by interaction. This means that in RL, the model learns from interactions with an environment to maximize a reward function.</a:t>
            </a:r>
          </a:p>
        </p:txBody>
      </p:sp>
      <p:sp>
        <p:nvSpPr>
          <p:cNvPr id="4" name="Slide Number Placeholder 3">
            <a:extLst>
              <a:ext uri="{FF2B5EF4-FFF2-40B4-BE49-F238E27FC236}">
                <a16:creationId xmlns:a16="http://schemas.microsoft.com/office/drawing/2014/main" id="{43251220-018A-440B-1316-F552994B3714}"/>
              </a:ext>
            </a:extLst>
          </p:cNvPr>
          <p:cNvSpPr>
            <a:spLocks noGrp="1"/>
          </p:cNvSpPr>
          <p:nvPr>
            <p:ph type="sldNum" sz="quarter" idx="10"/>
          </p:nvPr>
        </p:nvSpPr>
        <p:spPr/>
        <p:txBody>
          <a:bodyPr/>
          <a:lstStyle/>
          <a:p>
            <a:fld id="{7EAE30CB-E0B9-454B-888B-5B5A2894ACB1}" type="slidenum">
              <a:rPr lang="en-US" smtClean="0"/>
              <a:t>10</a:t>
            </a:fld>
            <a:endParaRPr lang="en-US"/>
          </a:p>
        </p:txBody>
      </p:sp>
    </p:spTree>
    <p:extLst>
      <p:ext uri="{BB962C8B-B14F-4D97-AF65-F5344CB8AC3E}">
        <p14:creationId xmlns:p14="http://schemas.microsoft.com/office/powerpoint/2010/main" val="2702241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EAA830-BB16-67F8-CB5A-CC2D91A1E9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FD5F89-31FC-F0E8-9D0D-FE2F1C61F8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07F064-A187-B966-D51C-76FA2569BB5C}"/>
              </a:ext>
            </a:extLst>
          </p:cNvPr>
          <p:cNvSpPr>
            <a:spLocks noGrp="1"/>
          </p:cNvSpPr>
          <p:nvPr>
            <p:ph type="body" idx="1"/>
          </p:nvPr>
        </p:nvSpPr>
        <p:spPr/>
        <p:txBody>
          <a:bodyPr/>
          <a:lstStyle/>
          <a:p>
            <a:r>
              <a:rPr lang="en-US" sz="4000" b="1" dirty="0"/>
              <a:t>RL is centered around the concept of learning by interaction. This means that in RL, the model learns from interactions with an environment to maximize a reward function.</a:t>
            </a:r>
          </a:p>
        </p:txBody>
      </p:sp>
      <p:sp>
        <p:nvSpPr>
          <p:cNvPr id="4" name="Slide Number Placeholder 3">
            <a:extLst>
              <a:ext uri="{FF2B5EF4-FFF2-40B4-BE49-F238E27FC236}">
                <a16:creationId xmlns:a16="http://schemas.microsoft.com/office/drawing/2014/main" id="{89FA2AF7-FC90-7511-F713-1B5E8F85CB5F}"/>
              </a:ext>
            </a:extLst>
          </p:cNvPr>
          <p:cNvSpPr>
            <a:spLocks noGrp="1"/>
          </p:cNvSpPr>
          <p:nvPr>
            <p:ph type="sldNum" sz="quarter" idx="10"/>
          </p:nvPr>
        </p:nvSpPr>
        <p:spPr/>
        <p:txBody>
          <a:bodyPr/>
          <a:lstStyle/>
          <a:p>
            <a:fld id="{7EAE30CB-E0B9-454B-888B-5B5A2894ACB1}" type="slidenum">
              <a:rPr lang="en-US" smtClean="0"/>
              <a:t>11</a:t>
            </a:fld>
            <a:endParaRPr lang="en-US"/>
          </a:p>
        </p:txBody>
      </p:sp>
    </p:spTree>
    <p:extLst>
      <p:ext uri="{BB962C8B-B14F-4D97-AF65-F5344CB8AC3E}">
        <p14:creationId xmlns:p14="http://schemas.microsoft.com/office/powerpoint/2010/main" val="2891792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8C6B4-6201-B64F-B294-82322E37BB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C9CA76-542B-5DF4-D462-27DA7F930A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837120-499E-25D3-ABC0-F271D19CE37D}"/>
              </a:ext>
            </a:extLst>
          </p:cNvPr>
          <p:cNvSpPr>
            <a:spLocks noGrp="1"/>
          </p:cNvSpPr>
          <p:nvPr>
            <p:ph type="body" idx="1"/>
          </p:nvPr>
        </p:nvSpPr>
        <p:spPr/>
        <p:txBody>
          <a:bodyPr/>
          <a:lstStyle/>
          <a:p>
            <a:r>
              <a:rPr lang="en-US" sz="4000" b="1" dirty="0"/>
              <a:t>RL is centered around the concept of learning by interaction. This means that in RL, the model learns from interactions with an environment to maximize a reward function.</a:t>
            </a:r>
          </a:p>
        </p:txBody>
      </p:sp>
      <p:sp>
        <p:nvSpPr>
          <p:cNvPr id="4" name="Slide Number Placeholder 3">
            <a:extLst>
              <a:ext uri="{FF2B5EF4-FFF2-40B4-BE49-F238E27FC236}">
                <a16:creationId xmlns:a16="http://schemas.microsoft.com/office/drawing/2014/main" id="{5FFB340A-5FCA-A611-653E-5679A4407BAE}"/>
              </a:ext>
            </a:extLst>
          </p:cNvPr>
          <p:cNvSpPr>
            <a:spLocks noGrp="1"/>
          </p:cNvSpPr>
          <p:nvPr>
            <p:ph type="sldNum" sz="quarter" idx="10"/>
          </p:nvPr>
        </p:nvSpPr>
        <p:spPr/>
        <p:txBody>
          <a:bodyPr/>
          <a:lstStyle/>
          <a:p>
            <a:fld id="{7EAE30CB-E0B9-454B-888B-5B5A2894ACB1}" type="slidenum">
              <a:rPr lang="en-US" smtClean="0"/>
              <a:t>12</a:t>
            </a:fld>
            <a:endParaRPr lang="en-US"/>
          </a:p>
        </p:txBody>
      </p:sp>
    </p:spTree>
    <p:extLst>
      <p:ext uri="{BB962C8B-B14F-4D97-AF65-F5344CB8AC3E}">
        <p14:creationId xmlns:p14="http://schemas.microsoft.com/office/powerpoint/2010/main" val="3967887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D065D04-DC16-43CC-A3A8-E79D57731F8F}" type="datetime1">
              <a:rPr lang="en-US" smtClean="0"/>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C0B2A6-010F-471F-851B-4A65FEBB73C7}" type="slidenum">
              <a:rPr lang="en-US" smtClean="0"/>
              <a:t>‹#›</a:t>
            </a:fld>
            <a:endParaRPr lang="en-US"/>
          </a:p>
        </p:txBody>
      </p:sp>
    </p:spTree>
    <p:extLst>
      <p:ext uri="{BB962C8B-B14F-4D97-AF65-F5344CB8AC3E}">
        <p14:creationId xmlns:p14="http://schemas.microsoft.com/office/powerpoint/2010/main" val="20548278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ACB9F9-205A-4804-BC04-EBC87614C1E2}" type="datetime1">
              <a:rPr lang="en-US" smtClean="0"/>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C0B2A6-010F-471F-851B-4A65FEBB73C7}" type="slidenum">
              <a:rPr lang="en-US" smtClean="0"/>
              <a:t>‹#›</a:t>
            </a:fld>
            <a:endParaRPr lang="en-US"/>
          </a:p>
        </p:txBody>
      </p:sp>
    </p:spTree>
    <p:extLst>
      <p:ext uri="{BB962C8B-B14F-4D97-AF65-F5344CB8AC3E}">
        <p14:creationId xmlns:p14="http://schemas.microsoft.com/office/powerpoint/2010/main" val="2059523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C8ACECE-FE75-499B-9A80-68FF7B70DE7E}" type="datetime1">
              <a:rPr lang="en-US" smtClean="0"/>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C0B2A6-010F-471F-851B-4A65FEBB73C7}" type="slidenum">
              <a:rPr lang="en-US" smtClean="0"/>
              <a:t>‹#›</a:t>
            </a:fld>
            <a:endParaRPr lang="en-US"/>
          </a:p>
        </p:txBody>
      </p:sp>
    </p:spTree>
    <p:extLst>
      <p:ext uri="{BB962C8B-B14F-4D97-AF65-F5344CB8AC3E}">
        <p14:creationId xmlns:p14="http://schemas.microsoft.com/office/powerpoint/2010/main" val="799568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0AA932-3109-49A3-843F-60BC4060AB5E}" type="datetime1">
              <a:rPr lang="en-US" smtClean="0"/>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C0B2A6-010F-471F-851B-4A65FEBB73C7}" type="slidenum">
              <a:rPr lang="en-US" smtClean="0"/>
              <a:t>‹#›</a:t>
            </a:fld>
            <a:endParaRPr lang="en-US"/>
          </a:p>
        </p:txBody>
      </p:sp>
    </p:spTree>
    <p:extLst>
      <p:ext uri="{BB962C8B-B14F-4D97-AF65-F5344CB8AC3E}">
        <p14:creationId xmlns:p14="http://schemas.microsoft.com/office/powerpoint/2010/main" val="2110727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A06FD5-3578-4E62-A362-63EC28ABFA00}" type="datetime1">
              <a:rPr lang="en-US" smtClean="0"/>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C0B2A6-010F-471F-851B-4A65FEBB73C7}" type="slidenum">
              <a:rPr lang="en-US" smtClean="0"/>
              <a:t>‹#›</a:t>
            </a:fld>
            <a:endParaRPr lang="en-US"/>
          </a:p>
        </p:txBody>
      </p:sp>
    </p:spTree>
    <p:extLst>
      <p:ext uri="{BB962C8B-B14F-4D97-AF65-F5344CB8AC3E}">
        <p14:creationId xmlns:p14="http://schemas.microsoft.com/office/powerpoint/2010/main" val="1024010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1A0426-1688-4AF2-B96C-14ED6B483E83}" type="datetime1">
              <a:rPr lang="en-US" smtClean="0"/>
              <a:t>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C0B2A6-010F-471F-851B-4A65FEBB73C7}" type="slidenum">
              <a:rPr lang="en-US" smtClean="0"/>
              <a:t>‹#›</a:t>
            </a:fld>
            <a:endParaRPr lang="en-US"/>
          </a:p>
        </p:txBody>
      </p:sp>
    </p:spTree>
    <p:extLst>
      <p:ext uri="{BB962C8B-B14F-4D97-AF65-F5344CB8AC3E}">
        <p14:creationId xmlns:p14="http://schemas.microsoft.com/office/powerpoint/2010/main" val="3773843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CE8B37C-EC07-4561-888F-F48E28733B7F}" type="datetime1">
              <a:rPr lang="en-US" smtClean="0"/>
              <a:t>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C0B2A6-010F-471F-851B-4A65FEBB73C7}" type="slidenum">
              <a:rPr lang="en-US" smtClean="0"/>
              <a:t>‹#›</a:t>
            </a:fld>
            <a:endParaRPr lang="en-US"/>
          </a:p>
        </p:txBody>
      </p:sp>
    </p:spTree>
    <p:extLst>
      <p:ext uri="{BB962C8B-B14F-4D97-AF65-F5344CB8AC3E}">
        <p14:creationId xmlns:p14="http://schemas.microsoft.com/office/powerpoint/2010/main" val="27814967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9A233F-7051-44D8-A45A-8A7F12CDC723}" type="datetime1">
              <a:rPr lang="en-US" smtClean="0"/>
              <a:t>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C0B2A6-010F-471F-851B-4A65FEBB73C7}" type="slidenum">
              <a:rPr lang="en-US" smtClean="0"/>
              <a:t>‹#›</a:t>
            </a:fld>
            <a:endParaRPr lang="en-US"/>
          </a:p>
        </p:txBody>
      </p:sp>
    </p:spTree>
    <p:extLst>
      <p:ext uri="{BB962C8B-B14F-4D97-AF65-F5344CB8AC3E}">
        <p14:creationId xmlns:p14="http://schemas.microsoft.com/office/powerpoint/2010/main" val="953140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E04D3E-5AA3-48FF-A60D-43AE98020AEA}" type="datetime1">
              <a:rPr lang="en-US" smtClean="0"/>
              <a:t>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C0B2A6-010F-471F-851B-4A65FEBB73C7}" type="slidenum">
              <a:rPr lang="en-US" smtClean="0"/>
              <a:t>‹#›</a:t>
            </a:fld>
            <a:endParaRPr lang="en-US"/>
          </a:p>
        </p:txBody>
      </p:sp>
    </p:spTree>
    <p:extLst>
      <p:ext uri="{BB962C8B-B14F-4D97-AF65-F5344CB8AC3E}">
        <p14:creationId xmlns:p14="http://schemas.microsoft.com/office/powerpoint/2010/main" val="2749633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09CD6A-4AEE-4C79-AC38-F27218B5F60B}" type="datetime1">
              <a:rPr lang="en-US" smtClean="0"/>
              <a:t>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C0B2A6-010F-471F-851B-4A65FEBB73C7}" type="slidenum">
              <a:rPr lang="en-US" smtClean="0"/>
              <a:t>‹#›</a:t>
            </a:fld>
            <a:endParaRPr lang="en-US"/>
          </a:p>
        </p:txBody>
      </p:sp>
    </p:spTree>
    <p:extLst>
      <p:ext uri="{BB962C8B-B14F-4D97-AF65-F5344CB8AC3E}">
        <p14:creationId xmlns:p14="http://schemas.microsoft.com/office/powerpoint/2010/main" val="1885651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4E544A0-28AE-459D-9E1C-C90720B40A08}" type="datetime1">
              <a:rPr lang="en-US" smtClean="0"/>
              <a:t>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C0B2A6-010F-471F-851B-4A65FEBB73C7}" type="slidenum">
              <a:rPr lang="en-US" smtClean="0"/>
              <a:t>‹#›</a:t>
            </a:fld>
            <a:endParaRPr lang="en-US"/>
          </a:p>
        </p:txBody>
      </p:sp>
    </p:spTree>
    <p:extLst>
      <p:ext uri="{BB962C8B-B14F-4D97-AF65-F5344CB8AC3E}">
        <p14:creationId xmlns:p14="http://schemas.microsoft.com/office/powerpoint/2010/main" val="3132698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E60844-E1E1-45FD-910D-7A1B5A8CE19F}" type="datetime1">
              <a:rPr lang="en-US" smtClean="0"/>
              <a:t>1/9/2025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C0B2A6-010F-471F-851B-4A65FEBB73C7}" type="slidenum">
              <a:rPr lang="en-US" smtClean="0"/>
              <a:t>‹#›</a:t>
            </a:fld>
            <a:endParaRPr lang="en-US"/>
          </a:p>
        </p:txBody>
      </p:sp>
    </p:spTree>
    <p:extLst>
      <p:ext uri="{BB962C8B-B14F-4D97-AF65-F5344CB8AC3E}">
        <p14:creationId xmlns:p14="http://schemas.microsoft.com/office/powerpoint/2010/main" val="21663893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gif"/><Relationship Id="rId7"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3" Type="http://schemas.openxmlformats.org/officeDocument/2006/relationships/hyperlink" Target="https://www.datacamp.com/tutorial/introduction-q-learning-beginner-tutorial" TargetMode="External"/><Relationship Id="rId2" Type="http://schemas.openxmlformats.org/officeDocument/2006/relationships/hyperlink" Target="https://www.datacamp.com/tutorial/reinforcement-learning-python-introduction"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a:solidFill>
                  <a:schemeClr val="bg1"/>
                </a:solidFill>
              </a:rPr>
              <a:t>AI/ML Professional Training Program: INNOQUEST COHORT-1</a:t>
            </a:r>
          </a:p>
          <a:p>
            <a:pPr algn="ctr"/>
            <a:r>
              <a:rPr lang="en-US" sz="1400" dirty="0">
                <a:solidFill>
                  <a:schemeClr val="bg1"/>
                </a:solidFill>
              </a:rPr>
              <a:t>Instructor: Mr. Ansar Rahman</a:t>
            </a:r>
          </a:p>
        </p:txBody>
      </p:sp>
      <p:sp>
        <p:nvSpPr>
          <p:cNvPr id="2" name="Title 1"/>
          <p:cNvSpPr>
            <a:spLocks noGrp="1"/>
          </p:cNvSpPr>
          <p:nvPr>
            <p:ph type="ctrTitle"/>
          </p:nvPr>
        </p:nvSpPr>
        <p:spPr>
          <a:xfrm>
            <a:off x="0" y="188640"/>
            <a:ext cx="12192000" cy="1800200"/>
          </a:xfrm>
        </p:spPr>
        <p:txBody>
          <a:bodyPr>
            <a:noAutofit/>
          </a:bodyPr>
          <a:lstStyle/>
          <a:p>
            <a:r>
              <a:rPr lang="en-US" sz="3600" b="1" dirty="0">
                <a:latin typeface="Times New Roman" panose="02020603050405020304" pitchFamily="18" charset="0"/>
                <a:cs typeface="Times New Roman" panose="02020603050405020304" pitchFamily="18" charset="0"/>
              </a:rPr>
              <a:t>AI/ML Professional Training Program: </a:t>
            </a:r>
            <a:br>
              <a:rPr lang="en-US" sz="3600" b="1" dirty="0">
                <a:latin typeface="Times New Roman" panose="02020603050405020304" pitchFamily="18" charset="0"/>
                <a:cs typeface="Times New Roman" panose="02020603050405020304" pitchFamily="18" charset="0"/>
              </a:rPr>
            </a:br>
            <a:r>
              <a:rPr lang="en-US" sz="3600" b="1" dirty="0">
                <a:latin typeface="Times New Roman" panose="02020603050405020304" pitchFamily="18" charset="0"/>
                <a:cs typeface="Times New Roman" panose="02020603050405020304" pitchFamily="18" charset="0"/>
              </a:rPr>
              <a:t>INNOQUEST Cohort-1</a:t>
            </a:r>
            <a:endParaRPr lang="en-CA" sz="20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919536" y="2132856"/>
            <a:ext cx="8640960" cy="3600400"/>
          </a:xfrm>
        </p:spPr>
        <p:txBody>
          <a:bodyPr>
            <a:normAutofit fontScale="70000" lnSpcReduction="20000"/>
          </a:bodyPr>
          <a:lstStyle/>
          <a:p>
            <a:endParaRPr lang="en-US" sz="4300" b="1" dirty="0">
              <a:solidFill>
                <a:schemeClr val="tx1"/>
              </a:solidFill>
              <a:latin typeface="Times New Roman" panose="02020603050405020304" pitchFamily="18" charset="0"/>
              <a:cs typeface="Times New Roman" panose="02020603050405020304" pitchFamily="18" charset="0"/>
            </a:endParaRPr>
          </a:p>
          <a:p>
            <a:r>
              <a:rPr lang="en-US" sz="4300" b="1" dirty="0">
                <a:solidFill>
                  <a:schemeClr val="tx1"/>
                </a:solidFill>
                <a:latin typeface="Times New Roman" panose="02020603050405020304" pitchFamily="18" charset="0"/>
                <a:cs typeface="Times New Roman" panose="02020603050405020304" pitchFamily="18" charset="0"/>
              </a:rPr>
              <a:t>Instructor</a:t>
            </a:r>
          </a:p>
          <a:p>
            <a:endParaRPr lang="en-US" sz="4300" b="1" dirty="0">
              <a:solidFill>
                <a:schemeClr val="tx1"/>
              </a:solidFill>
              <a:latin typeface="Times New Roman" panose="02020603050405020304" pitchFamily="18" charset="0"/>
              <a:cs typeface="Times New Roman" panose="02020603050405020304" pitchFamily="18" charset="0"/>
            </a:endParaRPr>
          </a:p>
          <a:p>
            <a:r>
              <a:rPr lang="en-CA" sz="4300" b="1" dirty="0">
                <a:solidFill>
                  <a:schemeClr val="accent1">
                    <a:lumMod val="50000"/>
                  </a:schemeClr>
                </a:solidFill>
                <a:latin typeface="Times New Roman" panose="02020603050405020304" pitchFamily="18" charset="0"/>
                <a:cs typeface="Times New Roman" panose="02020603050405020304" pitchFamily="18" charset="0"/>
              </a:rPr>
              <a:t>Ansar Rahman</a:t>
            </a:r>
          </a:p>
          <a:p>
            <a:endParaRPr lang="en-CA" sz="3000" dirty="0">
              <a:solidFill>
                <a:schemeClr val="tx1"/>
              </a:solidFill>
              <a:latin typeface="Times New Roman" panose="02020603050405020304" pitchFamily="18" charset="0"/>
              <a:cs typeface="Times New Roman" panose="02020603050405020304" pitchFamily="18" charset="0"/>
            </a:endParaRPr>
          </a:p>
          <a:p>
            <a:r>
              <a:rPr lang="en-CA" sz="3000" dirty="0">
                <a:solidFill>
                  <a:schemeClr val="tx1"/>
                </a:solidFill>
                <a:latin typeface="Times New Roman" panose="02020603050405020304" pitchFamily="18" charset="0"/>
                <a:cs typeface="Times New Roman" panose="02020603050405020304" pitchFamily="18" charset="0"/>
              </a:rPr>
              <a:t>Artificial Intelligence Diagnostics Lab</a:t>
            </a:r>
            <a:endParaRPr lang="en-CA" sz="4300" b="1" u="sng" dirty="0">
              <a:solidFill>
                <a:schemeClr val="accent4"/>
              </a:solidFill>
              <a:latin typeface="Times New Roman" panose="02020603050405020304" pitchFamily="18" charset="0"/>
              <a:cs typeface="Times New Roman" panose="02020603050405020304" pitchFamily="18" charset="0"/>
            </a:endParaRPr>
          </a:p>
          <a:p>
            <a:r>
              <a:rPr lang="en-US" sz="3900" b="1" dirty="0">
                <a:solidFill>
                  <a:schemeClr val="tx1"/>
                </a:solidFill>
                <a:latin typeface="Times New Roman" panose="02020603050405020304" pitchFamily="18" charset="0"/>
                <a:cs typeface="Times New Roman" panose="02020603050405020304" pitchFamily="18" charset="0"/>
              </a:rPr>
              <a:t>FAST National University of Computer and Emerging Sciences</a:t>
            </a:r>
            <a:endParaRPr lang="en-CA" sz="3900" b="1" dirty="0">
              <a:solidFill>
                <a:schemeClr val="tx1"/>
              </a:solidFill>
              <a:latin typeface="Times New Roman" panose="02020603050405020304" pitchFamily="18" charset="0"/>
              <a:cs typeface="Times New Roman" panose="02020603050405020304" pitchFamily="18" charset="0"/>
            </a:endParaRPr>
          </a:p>
          <a:p>
            <a:r>
              <a:rPr lang="en-US" sz="4000" b="1" dirty="0">
                <a:solidFill>
                  <a:schemeClr val="tx1"/>
                </a:solidFill>
                <a:latin typeface="Times New Roman" panose="02020603050405020304" pitchFamily="18" charset="0"/>
                <a:cs typeface="Times New Roman" panose="02020603050405020304" pitchFamily="18" charset="0"/>
              </a:rPr>
              <a:t> </a:t>
            </a:r>
          </a:p>
        </p:txBody>
      </p:sp>
      <p:sp>
        <p:nvSpPr>
          <p:cNvPr id="7" name="Slide Number Placeholder 3"/>
          <p:cNvSpPr txBox="1">
            <a:spLocks/>
          </p:cNvSpPr>
          <p:nvPr/>
        </p:nvSpPr>
        <p:spPr>
          <a:xfrm>
            <a:off x="47328" y="44624"/>
            <a:ext cx="405254" cy="50955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dirty="0"/>
              <a:t>1</a:t>
            </a:r>
          </a:p>
        </p:txBody>
      </p:sp>
    </p:spTree>
    <p:extLst>
      <p:ext uri="{BB962C8B-B14F-4D97-AF65-F5344CB8AC3E}">
        <p14:creationId xmlns:p14="http://schemas.microsoft.com/office/powerpoint/2010/main" val="9744435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809C9-58CD-FB60-91D9-C331652F16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D387DA-8BEE-1551-BD85-9AA13FF0BFE7}"/>
              </a:ext>
            </a:extLst>
          </p:cNvPr>
          <p:cNvSpPr>
            <a:spLocks noGrp="1"/>
          </p:cNvSpPr>
          <p:nvPr>
            <p:ph type="title"/>
          </p:nvPr>
        </p:nvSpPr>
        <p:spPr>
          <a:xfrm>
            <a:off x="5440587" y="161027"/>
            <a:ext cx="1830008" cy="681243"/>
          </a:xfrm>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State</a:t>
            </a:r>
          </a:p>
        </p:txBody>
      </p:sp>
      <p:sp>
        <p:nvSpPr>
          <p:cNvPr id="5" name="TextBox 4">
            <a:extLst>
              <a:ext uri="{FF2B5EF4-FFF2-40B4-BE49-F238E27FC236}">
                <a16:creationId xmlns:a16="http://schemas.microsoft.com/office/drawing/2014/main" id="{FA3F5DBD-D7FA-E404-5A31-ADAAC022C508}"/>
              </a:ext>
            </a:extLst>
          </p:cNvPr>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a:solidFill>
                  <a:schemeClr val="bg1"/>
                </a:solidFill>
              </a:rPr>
              <a:t>AI/ML Professional Training Program: INNOQUEST COHORT-1</a:t>
            </a:r>
          </a:p>
          <a:p>
            <a:pPr algn="ctr"/>
            <a:r>
              <a:rPr lang="en-US" sz="1400" dirty="0">
                <a:solidFill>
                  <a:schemeClr val="bg1"/>
                </a:solidFill>
              </a:rPr>
              <a:t>Instructor: Mr. Ansar Rahman</a:t>
            </a:r>
          </a:p>
        </p:txBody>
      </p:sp>
      <p:sp>
        <p:nvSpPr>
          <p:cNvPr id="6" name="Slide Number Placeholder 5">
            <a:extLst>
              <a:ext uri="{FF2B5EF4-FFF2-40B4-BE49-F238E27FC236}">
                <a16:creationId xmlns:a16="http://schemas.microsoft.com/office/drawing/2014/main" id="{79D7CD51-785A-04D3-7ED7-ADED135DAB4B}"/>
              </a:ext>
            </a:extLst>
          </p:cNvPr>
          <p:cNvSpPr>
            <a:spLocks noGrp="1"/>
          </p:cNvSpPr>
          <p:nvPr>
            <p:ph type="sldNum" sz="quarter" idx="12"/>
          </p:nvPr>
        </p:nvSpPr>
        <p:spPr/>
        <p:txBody>
          <a:bodyPr/>
          <a:lstStyle/>
          <a:p>
            <a:fld id="{2DC0B2A6-010F-471F-851B-4A65FEBB73C7}" type="slidenum">
              <a:rPr lang="en-US" smtClean="0"/>
              <a:t>10</a:t>
            </a:fld>
            <a:endParaRPr lang="en-US"/>
          </a:p>
        </p:txBody>
      </p:sp>
      <p:pic>
        <p:nvPicPr>
          <p:cNvPr id="4" name="Picture 3">
            <a:extLst>
              <a:ext uri="{FF2B5EF4-FFF2-40B4-BE49-F238E27FC236}">
                <a16:creationId xmlns:a16="http://schemas.microsoft.com/office/drawing/2014/main" id="{95BDFBF8-66C5-71E2-7053-EAED64B938E9}"/>
              </a:ext>
            </a:extLst>
          </p:cNvPr>
          <p:cNvPicPr>
            <a:picLocks noChangeAspect="1"/>
          </p:cNvPicPr>
          <p:nvPr/>
        </p:nvPicPr>
        <p:blipFill>
          <a:blip r:embed="rId3"/>
          <a:stretch>
            <a:fillRect/>
          </a:stretch>
        </p:blipFill>
        <p:spPr>
          <a:xfrm>
            <a:off x="329748" y="912454"/>
            <a:ext cx="11346391" cy="4404383"/>
          </a:xfrm>
          <a:prstGeom prst="rect">
            <a:avLst/>
          </a:prstGeom>
        </p:spPr>
      </p:pic>
    </p:spTree>
    <p:extLst>
      <p:ext uri="{BB962C8B-B14F-4D97-AF65-F5344CB8AC3E}">
        <p14:creationId xmlns:p14="http://schemas.microsoft.com/office/powerpoint/2010/main" val="437222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7411BC-C7E3-DC4C-0131-53FED1930E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43CD81-80C7-53C1-29DC-5AF62086E8DC}"/>
              </a:ext>
            </a:extLst>
          </p:cNvPr>
          <p:cNvSpPr>
            <a:spLocks noGrp="1"/>
          </p:cNvSpPr>
          <p:nvPr>
            <p:ph type="title"/>
          </p:nvPr>
        </p:nvSpPr>
        <p:spPr>
          <a:xfrm>
            <a:off x="5174165" y="44624"/>
            <a:ext cx="3656392" cy="685041"/>
          </a:xfrm>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Action</a:t>
            </a:r>
          </a:p>
        </p:txBody>
      </p:sp>
      <p:sp>
        <p:nvSpPr>
          <p:cNvPr id="5" name="TextBox 4">
            <a:extLst>
              <a:ext uri="{FF2B5EF4-FFF2-40B4-BE49-F238E27FC236}">
                <a16:creationId xmlns:a16="http://schemas.microsoft.com/office/drawing/2014/main" id="{E64A69CA-FC26-EF88-FB37-F843B73E29A0}"/>
              </a:ext>
            </a:extLst>
          </p:cNvPr>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a:solidFill>
                  <a:schemeClr val="bg1"/>
                </a:solidFill>
              </a:rPr>
              <a:t>AI/ML Professional Training Program: INNOQUEST COHORT-1</a:t>
            </a:r>
          </a:p>
          <a:p>
            <a:pPr algn="ctr"/>
            <a:r>
              <a:rPr lang="en-US" sz="1400" dirty="0">
                <a:solidFill>
                  <a:schemeClr val="bg1"/>
                </a:solidFill>
              </a:rPr>
              <a:t>Instructor: Mr. Ansar Rahman</a:t>
            </a:r>
          </a:p>
        </p:txBody>
      </p:sp>
      <p:sp>
        <p:nvSpPr>
          <p:cNvPr id="6" name="Slide Number Placeholder 5">
            <a:extLst>
              <a:ext uri="{FF2B5EF4-FFF2-40B4-BE49-F238E27FC236}">
                <a16:creationId xmlns:a16="http://schemas.microsoft.com/office/drawing/2014/main" id="{D0DCE810-FF06-8BBB-2898-907CE43DE4AA}"/>
              </a:ext>
            </a:extLst>
          </p:cNvPr>
          <p:cNvSpPr>
            <a:spLocks noGrp="1"/>
          </p:cNvSpPr>
          <p:nvPr>
            <p:ph type="sldNum" sz="quarter" idx="12"/>
          </p:nvPr>
        </p:nvSpPr>
        <p:spPr/>
        <p:txBody>
          <a:bodyPr/>
          <a:lstStyle/>
          <a:p>
            <a:fld id="{2DC0B2A6-010F-471F-851B-4A65FEBB73C7}" type="slidenum">
              <a:rPr lang="en-US" smtClean="0"/>
              <a:t>11</a:t>
            </a:fld>
            <a:endParaRPr lang="en-US"/>
          </a:p>
        </p:txBody>
      </p:sp>
      <p:pic>
        <p:nvPicPr>
          <p:cNvPr id="4" name="Picture 3">
            <a:extLst>
              <a:ext uri="{FF2B5EF4-FFF2-40B4-BE49-F238E27FC236}">
                <a16:creationId xmlns:a16="http://schemas.microsoft.com/office/drawing/2014/main" id="{D6D7B658-5E33-0C30-CA61-492A8591E654}"/>
              </a:ext>
            </a:extLst>
          </p:cNvPr>
          <p:cNvPicPr>
            <a:picLocks noChangeAspect="1"/>
          </p:cNvPicPr>
          <p:nvPr/>
        </p:nvPicPr>
        <p:blipFill>
          <a:blip r:embed="rId3"/>
          <a:stretch>
            <a:fillRect/>
          </a:stretch>
        </p:blipFill>
        <p:spPr>
          <a:xfrm>
            <a:off x="551463" y="991668"/>
            <a:ext cx="11263669" cy="4360917"/>
          </a:xfrm>
          <a:prstGeom prst="rect">
            <a:avLst/>
          </a:prstGeom>
        </p:spPr>
      </p:pic>
    </p:spTree>
    <p:extLst>
      <p:ext uri="{BB962C8B-B14F-4D97-AF65-F5344CB8AC3E}">
        <p14:creationId xmlns:p14="http://schemas.microsoft.com/office/powerpoint/2010/main" val="748667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C4CB9-92DA-84B0-D2BD-8EF0B28A25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910206-C203-AD3C-50DC-EF5B089A97DF}"/>
              </a:ext>
            </a:extLst>
          </p:cNvPr>
          <p:cNvSpPr>
            <a:spLocks noGrp="1"/>
          </p:cNvSpPr>
          <p:nvPr>
            <p:ph type="title"/>
          </p:nvPr>
        </p:nvSpPr>
        <p:spPr>
          <a:xfrm>
            <a:off x="5143500" y="44624"/>
            <a:ext cx="1905000" cy="562378"/>
          </a:xfrm>
        </p:spPr>
        <p:txBody>
          <a:bodyPr>
            <a:normAutofit fontScale="90000"/>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Reward</a:t>
            </a:r>
          </a:p>
        </p:txBody>
      </p:sp>
      <p:sp>
        <p:nvSpPr>
          <p:cNvPr id="5" name="TextBox 4">
            <a:extLst>
              <a:ext uri="{FF2B5EF4-FFF2-40B4-BE49-F238E27FC236}">
                <a16:creationId xmlns:a16="http://schemas.microsoft.com/office/drawing/2014/main" id="{FCBB9747-72EE-2DD2-0800-72EB05A18B9F}"/>
              </a:ext>
            </a:extLst>
          </p:cNvPr>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a:solidFill>
                  <a:schemeClr val="bg1"/>
                </a:solidFill>
              </a:rPr>
              <a:t>AI/ML Professional Training Program: INNOQUEST COHORT-1</a:t>
            </a:r>
          </a:p>
          <a:p>
            <a:pPr algn="ctr"/>
            <a:r>
              <a:rPr lang="en-US" sz="1400" dirty="0">
                <a:solidFill>
                  <a:schemeClr val="bg1"/>
                </a:solidFill>
              </a:rPr>
              <a:t>Instructor: Mr. Ansar Rahman</a:t>
            </a:r>
          </a:p>
        </p:txBody>
      </p:sp>
      <p:sp>
        <p:nvSpPr>
          <p:cNvPr id="6" name="Slide Number Placeholder 5">
            <a:extLst>
              <a:ext uri="{FF2B5EF4-FFF2-40B4-BE49-F238E27FC236}">
                <a16:creationId xmlns:a16="http://schemas.microsoft.com/office/drawing/2014/main" id="{5F7FDD28-B7F9-537A-F4F2-9090E48C85C7}"/>
              </a:ext>
            </a:extLst>
          </p:cNvPr>
          <p:cNvSpPr>
            <a:spLocks noGrp="1"/>
          </p:cNvSpPr>
          <p:nvPr>
            <p:ph type="sldNum" sz="quarter" idx="12"/>
          </p:nvPr>
        </p:nvSpPr>
        <p:spPr/>
        <p:txBody>
          <a:bodyPr/>
          <a:lstStyle/>
          <a:p>
            <a:fld id="{2DC0B2A6-010F-471F-851B-4A65FEBB73C7}" type="slidenum">
              <a:rPr lang="en-US" smtClean="0"/>
              <a:t>12</a:t>
            </a:fld>
            <a:endParaRPr lang="en-US"/>
          </a:p>
        </p:txBody>
      </p:sp>
      <p:pic>
        <p:nvPicPr>
          <p:cNvPr id="4" name="Picture 3">
            <a:extLst>
              <a:ext uri="{FF2B5EF4-FFF2-40B4-BE49-F238E27FC236}">
                <a16:creationId xmlns:a16="http://schemas.microsoft.com/office/drawing/2014/main" id="{B69E8029-FDB9-0C3F-94B2-097BA012810F}"/>
              </a:ext>
            </a:extLst>
          </p:cNvPr>
          <p:cNvPicPr>
            <a:picLocks noChangeAspect="1"/>
          </p:cNvPicPr>
          <p:nvPr/>
        </p:nvPicPr>
        <p:blipFill>
          <a:blip r:embed="rId3"/>
          <a:stretch>
            <a:fillRect/>
          </a:stretch>
        </p:blipFill>
        <p:spPr>
          <a:xfrm>
            <a:off x="354727" y="677186"/>
            <a:ext cx="11482545" cy="4352014"/>
          </a:xfrm>
          <a:prstGeom prst="rect">
            <a:avLst/>
          </a:prstGeom>
        </p:spPr>
      </p:pic>
    </p:spTree>
    <p:extLst>
      <p:ext uri="{BB962C8B-B14F-4D97-AF65-F5344CB8AC3E}">
        <p14:creationId xmlns:p14="http://schemas.microsoft.com/office/powerpoint/2010/main" val="3977212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B3C92C-7679-FDD7-0376-458E0964CD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13449C-0DFD-FD0C-28A9-1F369C00BFDA}"/>
              </a:ext>
            </a:extLst>
          </p:cNvPr>
          <p:cNvSpPr>
            <a:spLocks noGrp="1"/>
          </p:cNvSpPr>
          <p:nvPr>
            <p:ph type="title"/>
          </p:nvPr>
        </p:nvSpPr>
        <p:spPr>
          <a:xfrm>
            <a:off x="3753639" y="65325"/>
            <a:ext cx="4684720" cy="506508"/>
          </a:xfrm>
        </p:spPr>
        <p:txBody>
          <a:bodyPr>
            <a:normAutofit fontScale="90000"/>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Training an RL Model</a:t>
            </a:r>
          </a:p>
        </p:txBody>
      </p:sp>
      <p:sp>
        <p:nvSpPr>
          <p:cNvPr id="5" name="TextBox 4">
            <a:extLst>
              <a:ext uri="{FF2B5EF4-FFF2-40B4-BE49-F238E27FC236}">
                <a16:creationId xmlns:a16="http://schemas.microsoft.com/office/drawing/2014/main" id="{A9B8D518-8B40-57E5-5F69-AC9575FBE8C6}"/>
              </a:ext>
            </a:extLst>
          </p:cNvPr>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a:solidFill>
                  <a:schemeClr val="bg1"/>
                </a:solidFill>
              </a:rPr>
              <a:t>AI/ML Professional Training Program: INNOQUEST COHORT-1</a:t>
            </a:r>
          </a:p>
          <a:p>
            <a:pPr algn="ctr"/>
            <a:r>
              <a:rPr lang="en-US" sz="1400" dirty="0">
                <a:solidFill>
                  <a:schemeClr val="bg1"/>
                </a:solidFill>
              </a:rPr>
              <a:t>Instructor: Mr. Ansar Rahman</a:t>
            </a:r>
          </a:p>
        </p:txBody>
      </p:sp>
      <p:sp>
        <p:nvSpPr>
          <p:cNvPr id="6" name="Slide Number Placeholder 5">
            <a:extLst>
              <a:ext uri="{FF2B5EF4-FFF2-40B4-BE49-F238E27FC236}">
                <a16:creationId xmlns:a16="http://schemas.microsoft.com/office/drawing/2014/main" id="{A5375447-0DE1-7206-264D-F8D2C2768D17}"/>
              </a:ext>
            </a:extLst>
          </p:cNvPr>
          <p:cNvSpPr>
            <a:spLocks noGrp="1"/>
          </p:cNvSpPr>
          <p:nvPr>
            <p:ph type="sldNum" sz="quarter" idx="12"/>
          </p:nvPr>
        </p:nvSpPr>
        <p:spPr/>
        <p:txBody>
          <a:bodyPr/>
          <a:lstStyle/>
          <a:p>
            <a:fld id="{2DC0B2A6-010F-471F-851B-4A65FEBB73C7}" type="slidenum">
              <a:rPr lang="en-US" smtClean="0"/>
              <a:t>13</a:t>
            </a:fld>
            <a:endParaRPr lang="en-US"/>
          </a:p>
        </p:txBody>
      </p:sp>
      <p:pic>
        <p:nvPicPr>
          <p:cNvPr id="4" name="Picture 3">
            <a:extLst>
              <a:ext uri="{FF2B5EF4-FFF2-40B4-BE49-F238E27FC236}">
                <a16:creationId xmlns:a16="http://schemas.microsoft.com/office/drawing/2014/main" id="{D7C5E7F4-CA03-B83D-0D4A-79303F841B2D}"/>
              </a:ext>
            </a:extLst>
          </p:cNvPr>
          <p:cNvPicPr>
            <a:picLocks noChangeAspect="1"/>
          </p:cNvPicPr>
          <p:nvPr/>
        </p:nvPicPr>
        <p:blipFill>
          <a:blip r:embed="rId3"/>
          <a:stretch>
            <a:fillRect/>
          </a:stretch>
        </p:blipFill>
        <p:spPr>
          <a:xfrm>
            <a:off x="332569" y="642017"/>
            <a:ext cx="11413731" cy="4710567"/>
          </a:xfrm>
          <a:prstGeom prst="rect">
            <a:avLst/>
          </a:prstGeom>
        </p:spPr>
      </p:pic>
    </p:spTree>
    <p:extLst>
      <p:ext uri="{BB962C8B-B14F-4D97-AF65-F5344CB8AC3E}">
        <p14:creationId xmlns:p14="http://schemas.microsoft.com/office/powerpoint/2010/main" val="843055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5F4F2E-6EF9-08BF-AA92-F2C1F43F057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BC338E1-84B4-DCFC-DCC8-F70EDA5E9F35}"/>
              </a:ext>
            </a:extLst>
          </p:cNvPr>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a:solidFill>
                  <a:schemeClr val="bg1"/>
                </a:solidFill>
              </a:rPr>
              <a:t>AI/ML Professional Training Program: INNOQUEST COHORT-1</a:t>
            </a:r>
          </a:p>
          <a:p>
            <a:pPr algn="ctr"/>
            <a:r>
              <a:rPr lang="en-US" sz="1400" dirty="0">
                <a:solidFill>
                  <a:schemeClr val="bg1"/>
                </a:solidFill>
              </a:rPr>
              <a:t>Instructor: Mr. Ansar Rahman</a:t>
            </a:r>
          </a:p>
        </p:txBody>
      </p:sp>
      <p:sp>
        <p:nvSpPr>
          <p:cNvPr id="6" name="Slide Number Placeholder 5">
            <a:extLst>
              <a:ext uri="{FF2B5EF4-FFF2-40B4-BE49-F238E27FC236}">
                <a16:creationId xmlns:a16="http://schemas.microsoft.com/office/drawing/2014/main" id="{2D2C0EDC-B1CF-D009-ED59-8F3F63E28FFA}"/>
              </a:ext>
            </a:extLst>
          </p:cNvPr>
          <p:cNvSpPr>
            <a:spLocks noGrp="1"/>
          </p:cNvSpPr>
          <p:nvPr>
            <p:ph type="sldNum" sz="quarter" idx="12"/>
          </p:nvPr>
        </p:nvSpPr>
        <p:spPr/>
        <p:txBody>
          <a:bodyPr/>
          <a:lstStyle/>
          <a:p>
            <a:fld id="{2DC0B2A6-010F-471F-851B-4A65FEBB73C7}" type="slidenum">
              <a:rPr lang="en-US" smtClean="0"/>
              <a:t>14</a:t>
            </a:fld>
            <a:endParaRPr lang="en-US"/>
          </a:p>
        </p:txBody>
      </p:sp>
      <p:pic>
        <p:nvPicPr>
          <p:cNvPr id="4" name="Picture 3">
            <a:extLst>
              <a:ext uri="{FF2B5EF4-FFF2-40B4-BE49-F238E27FC236}">
                <a16:creationId xmlns:a16="http://schemas.microsoft.com/office/drawing/2014/main" id="{AE97EC9B-C91B-759B-5C05-C70E3E706569}"/>
              </a:ext>
            </a:extLst>
          </p:cNvPr>
          <p:cNvPicPr>
            <a:picLocks noChangeAspect="1"/>
          </p:cNvPicPr>
          <p:nvPr/>
        </p:nvPicPr>
        <p:blipFill>
          <a:blip r:embed="rId3"/>
          <a:stretch>
            <a:fillRect/>
          </a:stretch>
        </p:blipFill>
        <p:spPr>
          <a:xfrm>
            <a:off x="442123" y="804496"/>
            <a:ext cx="11307753" cy="5249008"/>
          </a:xfrm>
          <a:prstGeom prst="rect">
            <a:avLst/>
          </a:prstGeom>
        </p:spPr>
      </p:pic>
      <p:sp>
        <p:nvSpPr>
          <p:cNvPr id="9" name="Title 1">
            <a:extLst>
              <a:ext uri="{FF2B5EF4-FFF2-40B4-BE49-F238E27FC236}">
                <a16:creationId xmlns:a16="http://schemas.microsoft.com/office/drawing/2014/main" id="{A30F395F-F142-FBB4-2B0A-C300F6A38FFF}"/>
              </a:ext>
            </a:extLst>
          </p:cNvPr>
          <p:cNvSpPr txBox="1">
            <a:spLocks/>
          </p:cNvSpPr>
          <p:nvPr/>
        </p:nvSpPr>
        <p:spPr>
          <a:xfrm>
            <a:off x="3753639" y="65325"/>
            <a:ext cx="4684720" cy="50650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solidFill>
                  <a:schemeClr val="accent1">
                    <a:lumMod val="50000"/>
                  </a:schemeClr>
                </a:solidFill>
                <a:latin typeface="Times New Roman" panose="02020603050405020304" pitchFamily="18" charset="0"/>
                <a:cs typeface="Times New Roman" panose="02020603050405020304" pitchFamily="18" charset="0"/>
              </a:rPr>
              <a:t>Training an RL Model</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4355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0671D7-317D-4FED-6FF9-4670482F3E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CC1427-940C-51EB-8FFB-C51219088F12}"/>
              </a:ext>
            </a:extLst>
          </p:cNvPr>
          <p:cNvSpPr>
            <a:spLocks noGrp="1"/>
          </p:cNvSpPr>
          <p:nvPr>
            <p:ph type="title"/>
          </p:nvPr>
        </p:nvSpPr>
        <p:spPr>
          <a:xfrm>
            <a:off x="4430750" y="44624"/>
            <a:ext cx="3330498" cy="743919"/>
          </a:xfrm>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An Episode</a:t>
            </a:r>
          </a:p>
        </p:txBody>
      </p:sp>
      <p:sp>
        <p:nvSpPr>
          <p:cNvPr id="5" name="TextBox 4">
            <a:extLst>
              <a:ext uri="{FF2B5EF4-FFF2-40B4-BE49-F238E27FC236}">
                <a16:creationId xmlns:a16="http://schemas.microsoft.com/office/drawing/2014/main" id="{99ADFF9A-DE1D-EDC8-5D8A-02AF09EEE339}"/>
              </a:ext>
            </a:extLst>
          </p:cNvPr>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a:solidFill>
                  <a:schemeClr val="bg1"/>
                </a:solidFill>
              </a:rPr>
              <a:t>AI/ML Professional Training Program: INNOQUEST COHORT-1</a:t>
            </a:r>
          </a:p>
          <a:p>
            <a:pPr algn="ctr"/>
            <a:r>
              <a:rPr lang="en-US" sz="1400" dirty="0">
                <a:solidFill>
                  <a:schemeClr val="bg1"/>
                </a:solidFill>
              </a:rPr>
              <a:t>Instructor: Mr. Ansar Rahman</a:t>
            </a:r>
          </a:p>
        </p:txBody>
      </p:sp>
      <p:sp>
        <p:nvSpPr>
          <p:cNvPr id="6" name="Slide Number Placeholder 5">
            <a:extLst>
              <a:ext uri="{FF2B5EF4-FFF2-40B4-BE49-F238E27FC236}">
                <a16:creationId xmlns:a16="http://schemas.microsoft.com/office/drawing/2014/main" id="{7FF82620-E4E1-9EAF-8BF2-285AF1D235B7}"/>
              </a:ext>
            </a:extLst>
          </p:cNvPr>
          <p:cNvSpPr>
            <a:spLocks noGrp="1"/>
          </p:cNvSpPr>
          <p:nvPr>
            <p:ph type="sldNum" sz="quarter" idx="12"/>
          </p:nvPr>
        </p:nvSpPr>
        <p:spPr/>
        <p:txBody>
          <a:bodyPr/>
          <a:lstStyle/>
          <a:p>
            <a:fld id="{2DC0B2A6-010F-471F-851B-4A65FEBB73C7}" type="slidenum">
              <a:rPr lang="en-US" smtClean="0"/>
              <a:t>15</a:t>
            </a:fld>
            <a:endParaRPr lang="en-US"/>
          </a:p>
        </p:txBody>
      </p:sp>
      <p:pic>
        <p:nvPicPr>
          <p:cNvPr id="4" name="Picture 3">
            <a:extLst>
              <a:ext uri="{FF2B5EF4-FFF2-40B4-BE49-F238E27FC236}">
                <a16:creationId xmlns:a16="http://schemas.microsoft.com/office/drawing/2014/main" id="{B82BBBFE-3BFD-3BF5-1AD4-B76C171F8C29}"/>
              </a:ext>
            </a:extLst>
          </p:cNvPr>
          <p:cNvPicPr>
            <a:picLocks noChangeAspect="1"/>
          </p:cNvPicPr>
          <p:nvPr/>
        </p:nvPicPr>
        <p:blipFill>
          <a:blip r:embed="rId3"/>
          <a:stretch>
            <a:fillRect/>
          </a:stretch>
        </p:blipFill>
        <p:spPr>
          <a:xfrm>
            <a:off x="446885" y="858727"/>
            <a:ext cx="11298227" cy="4324954"/>
          </a:xfrm>
          <a:prstGeom prst="rect">
            <a:avLst/>
          </a:prstGeom>
        </p:spPr>
      </p:pic>
    </p:spTree>
    <p:extLst>
      <p:ext uri="{BB962C8B-B14F-4D97-AF65-F5344CB8AC3E}">
        <p14:creationId xmlns:p14="http://schemas.microsoft.com/office/powerpoint/2010/main" val="3873639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E4CF8-4F87-381F-1B48-DE866C73DA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8B6577-CE47-E35D-2AEE-F917642A2043}"/>
              </a:ext>
            </a:extLst>
          </p:cNvPr>
          <p:cNvSpPr>
            <a:spLocks noGrp="1"/>
          </p:cNvSpPr>
          <p:nvPr>
            <p:ph type="title"/>
          </p:nvPr>
        </p:nvSpPr>
        <p:spPr>
          <a:xfrm>
            <a:off x="5007245" y="44624"/>
            <a:ext cx="3512286" cy="673735"/>
          </a:xfrm>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Iteration</a:t>
            </a:r>
          </a:p>
        </p:txBody>
      </p:sp>
      <p:sp>
        <p:nvSpPr>
          <p:cNvPr id="5" name="TextBox 4">
            <a:extLst>
              <a:ext uri="{FF2B5EF4-FFF2-40B4-BE49-F238E27FC236}">
                <a16:creationId xmlns:a16="http://schemas.microsoft.com/office/drawing/2014/main" id="{419F97B7-EA6B-CBC8-F299-DF95C7936789}"/>
              </a:ext>
            </a:extLst>
          </p:cNvPr>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a:solidFill>
                  <a:schemeClr val="bg1"/>
                </a:solidFill>
              </a:rPr>
              <a:t>AI/ML Professional Training Program: INNOQUEST COHORT-1</a:t>
            </a:r>
          </a:p>
          <a:p>
            <a:pPr algn="ctr"/>
            <a:r>
              <a:rPr lang="en-US" sz="1400" dirty="0">
                <a:solidFill>
                  <a:schemeClr val="bg1"/>
                </a:solidFill>
              </a:rPr>
              <a:t>Instructor: Mr. Ansar Rahman</a:t>
            </a:r>
          </a:p>
        </p:txBody>
      </p:sp>
      <p:sp>
        <p:nvSpPr>
          <p:cNvPr id="6" name="Slide Number Placeholder 5">
            <a:extLst>
              <a:ext uri="{FF2B5EF4-FFF2-40B4-BE49-F238E27FC236}">
                <a16:creationId xmlns:a16="http://schemas.microsoft.com/office/drawing/2014/main" id="{A9489A5E-E0DD-A7B7-788B-2CADFF5DEFA3}"/>
              </a:ext>
            </a:extLst>
          </p:cNvPr>
          <p:cNvSpPr>
            <a:spLocks noGrp="1"/>
          </p:cNvSpPr>
          <p:nvPr>
            <p:ph type="sldNum" sz="quarter" idx="12"/>
          </p:nvPr>
        </p:nvSpPr>
        <p:spPr/>
        <p:txBody>
          <a:bodyPr/>
          <a:lstStyle/>
          <a:p>
            <a:fld id="{2DC0B2A6-010F-471F-851B-4A65FEBB73C7}" type="slidenum">
              <a:rPr lang="en-US" smtClean="0"/>
              <a:t>16</a:t>
            </a:fld>
            <a:endParaRPr lang="en-US"/>
          </a:p>
        </p:txBody>
      </p:sp>
      <p:pic>
        <p:nvPicPr>
          <p:cNvPr id="7" name="Picture 6">
            <a:extLst>
              <a:ext uri="{FF2B5EF4-FFF2-40B4-BE49-F238E27FC236}">
                <a16:creationId xmlns:a16="http://schemas.microsoft.com/office/drawing/2014/main" id="{79C1620F-939C-28E2-9955-60DCB8763B88}"/>
              </a:ext>
            </a:extLst>
          </p:cNvPr>
          <p:cNvPicPr>
            <a:picLocks noChangeAspect="1"/>
          </p:cNvPicPr>
          <p:nvPr/>
        </p:nvPicPr>
        <p:blipFill>
          <a:blip r:embed="rId3"/>
          <a:stretch>
            <a:fillRect/>
          </a:stretch>
        </p:blipFill>
        <p:spPr>
          <a:xfrm>
            <a:off x="404812" y="788543"/>
            <a:ext cx="11382375" cy="4508286"/>
          </a:xfrm>
          <a:prstGeom prst="rect">
            <a:avLst/>
          </a:prstGeom>
        </p:spPr>
      </p:pic>
    </p:spTree>
    <p:extLst>
      <p:ext uri="{BB962C8B-B14F-4D97-AF65-F5344CB8AC3E}">
        <p14:creationId xmlns:p14="http://schemas.microsoft.com/office/powerpoint/2010/main" val="954971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154DEF-3407-A7E0-68EB-FC2927920C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F79E37-C0FF-5BF6-FEDE-71798F057E00}"/>
              </a:ext>
            </a:extLst>
          </p:cNvPr>
          <p:cNvSpPr>
            <a:spLocks noGrp="1"/>
          </p:cNvSpPr>
          <p:nvPr>
            <p:ph type="title"/>
          </p:nvPr>
        </p:nvSpPr>
        <p:spPr>
          <a:xfrm>
            <a:off x="174097" y="281109"/>
            <a:ext cx="12017903" cy="732966"/>
          </a:xfrm>
        </p:spPr>
        <p:txBody>
          <a:bodyPr>
            <a:normAutofit fontScale="90000"/>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Exploration: </a:t>
            </a:r>
            <a:r>
              <a:rPr lang="en-US" sz="2700" dirty="0">
                <a:latin typeface="Times New Roman" panose="02020603050405020304" pitchFamily="18" charset="0"/>
                <a:cs typeface="Times New Roman" panose="02020603050405020304" pitchFamily="18" charset="0"/>
              </a:rPr>
              <a:t>Trying new actions to discover potentially better rewards.</a:t>
            </a:r>
            <a:br>
              <a:rPr lang="en-US" sz="2700" dirty="0">
                <a:latin typeface="Times New Roman" panose="02020603050405020304" pitchFamily="18" charset="0"/>
                <a:cs typeface="Times New Roman" panose="02020603050405020304" pitchFamily="18" charset="0"/>
              </a:rPr>
            </a:b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A30E46B-7CDE-2668-4E19-390B7447B091}"/>
              </a:ext>
            </a:extLst>
          </p:cNvPr>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a:solidFill>
                  <a:schemeClr val="bg1"/>
                </a:solidFill>
              </a:rPr>
              <a:t>AI/ML Professional Training Program: INNOQUEST COHORT-1</a:t>
            </a:r>
          </a:p>
          <a:p>
            <a:pPr algn="ctr"/>
            <a:r>
              <a:rPr lang="en-US" sz="1400" dirty="0">
                <a:solidFill>
                  <a:schemeClr val="bg1"/>
                </a:solidFill>
              </a:rPr>
              <a:t>Instructor: Mr. Ansar Rahman</a:t>
            </a:r>
          </a:p>
        </p:txBody>
      </p:sp>
      <p:sp>
        <p:nvSpPr>
          <p:cNvPr id="6" name="Slide Number Placeholder 5">
            <a:extLst>
              <a:ext uri="{FF2B5EF4-FFF2-40B4-BE49-F238E27FC236}">
                <a16:creationId xmlns:a16="http://schemas.microsoft.com/office/drawing/2014/main" id="{6A13B9E3-1F36-9129-2C85-E3B11CE193E5}"/>
              </a:ext>
            </a:extLst>
          </p:cNvPr>
          <p:cNvSpPr>
            <a:spLocks noGrp="1"/>
          </p:cNvSpPr>
          <p:nvPr>
            <p:ph type="sldNum" sz="quarter" idx="12"/>
          </p:nvPr>
        </p:nvSpPr>
        <p:spPr/>
        <p:txBody>
          <a:bodyPr/>
          <a:lstStyle/>
          <a:p>
            <a:fld id="{2DC0B2A6-010F-471F-851B-4A65FEBB73C7}" type="slidenum">
              <a:rPr lang="en-US" smtClean="0"/>
              <a:t>17</a:t>
            </a:fld>
            <a:endParaRPr lang="en-US"/>
          </a:p>
        </p:txBody>
      </p:sp>
      <p:pic>
        <p:nvPicPr>
          <p:cNvPr id="4" name="Picture 3">
            <a:extLst>
              <a:ext uri="{FF2B5EF4-FFF2-40B4-BE49-F238E27FC236}">
                <a16:creationId xmlns:a16="http://schemas.microsoft.com/office/drawing/2014/main" id="{A59FEC5E-0259-50D1-08C8-66637D237D5A}"/>
              </a:ext>
            </a:extLst>
          </p:cNvPr>
          <p:cNvPicPr>
            <a:picLocks noChangeAspect="1"/>
          </p:cNvPicPr>
          <p:nvPr/>
        </p:nvPicPr>
        <p:blipFill>
          <a:blip r:embed="rId3"/>
          <a:stretch>
            <a:fillRect/>
          </a:stretch>
        </p:blipFill>
        <p:spPr>
          <a:xfrm>
            <a:off x="389728" y="1014075"/>
            <a:ext cx="11412543" cy="4829849"/>
          </a:xfrm>
          <a:prstGeom prst="rect">
            <a:avLst/>
          </a:prstGeom>
        </p:spPr>
      </p:pic>
    </p:spTree>
    <p:extLst>
      <p:ext uri="{BB962C8B-B14F-4D97-AF65-F5344CB8AC3E}">
        <p14:creationId xmlns:p14="http://schemas.microsoft.com/office/powerpoint/2010/main" val="2975900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B14A4D-B224-CA2A-9DF5-FD90BA2785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2D65BB-82B9-A1DB-5E79-87A97DB8F0B3}"/>
              </a:ext>
            </a:extLst>
          </p:cNvPr>
          <p:cNvSpPr>
            <a:spLocks noGrp="1"/>
          </p:cNvSpPr>
          <p:nvPr>
            <p:ph type="title"/>
          </p:nvPr>
        </p:nvSpPr>
        <p:spPr>
          <a:xfrm>
            <a:off x="446886" y="164348"/>
            <a:ext cx="11540675" cy="674603"/>
          </a:xfrm>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Exploitation: </a:t>
            </a:r>
            <a:r>
              <a:rPr lang="en-US" sz="2400" dirty="0">
                <a:latin typeface="Times New Roman" panose="02020603050405020304" pitchFamily="18" charset="0"/>
                <a:cs typeface="Times New Roman" panose="02020603050405020304" pitchFamily="18" charset="0"/>
              </a:rPr>
              <a:t>Using the best-known actions to maximize rewards.</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6B3A35E-F65A-9D17-49B6-61A694D2F040}"/>
              </a:ext>
            </a:extLst>
          </p:cNvPr>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a:solidFill>
                  <a:schemeClr val="bg1"/>
                </a:solidFill>
              </a:rPr>
              <a:t>AI/ML Professional Training Program: INNOQUEST COHORT-1</a:t>
            </a:r>
          </a:p>
          <a:p>
            <a:pPr algn="ctr"/>
            <a:r>
              <a:rPr lang="en-US" sz="1400" dirty="0">
                <a:solidFill>
                  <a:schemeClr val="bg1"/>
                </a:solidFill>
              </a:rPr>
              <a:t>Instructor: Mr. Ansar Rahman</a:t>
            </a:r>
          </a:p>
        </p:txBody>
      </p:sp>
      <p:sp>
        <p:nvSpPr>
          <p:cNvPr id="6" name="Slide Number Placeholder 5">
            <a:extLst>
              <a:ext uri="{FF2B5EF4-FFF2-40B4-BE49-F238E27FC236}">
                <a16:creationId xmlns:a16="http://schemas.microsoft.com/office/drawing/2014/main" id="{F26F8BA1-8598-95BB-F8F3-C6922BE93832}"/>
              </a:ext>
            </a:extLst>
          </p:cNvPr>
          <p:cNvSpPr>
            <a:spLocks noGrp="1"/>
          </p:cNvSpPr>
          <p:nvPr>
            <p:ph type="sldNum" sz="quarter" idx="12"/>
          </p:nvPr>
        </p:nvSpPr>
        <p:spPr/>
        <p:txBody>
          <a:bodyPr/>
          <a:lstStyle/>
          <a:p>
            <a:fld id="{2DC0B2A6-010F-471F-851B-4A65FEBB73C7}" type="slidenum">
              <a:rPr lang="en-US" smtClean="0"/>
              <a:t>18</a:t>
            </a:fld>
            <a:endParaRPr lang="en-US"/>
          </a:p>
        </p:txBody>
      </p:sp>
      <p:pic>
        <p:nvPicPr>
          <p:cNvPr id="4" name="Picture 3">
            <a:extLst>
              <a:ext uri="{FF2B5EF4-FFF2-40B4-BE49-F238E27FC236}">
                <a16:creationId xmlns:a16="http://schemas.microsoft.com/office/drawing/2014/main" id="{0E2AE261-0F08-0B0C-DC77-F23778AF7EED}"/>
              </a:ext>
            </a:extLst>
          </p:cNvPr>
          <p:cNvPicPr>
            <a:picLocks noChangeAspect="1"/>
          </p:cNvPicPr>
          <p:nvPr/>
        </p:nvPicPr>
        <p:blipFill>
          <a:blip r:embed="rId3"/>
          <a:stretch>
            <a:fillRect/>
          </a:stretch>
        </p:blipFill>
        <p:spPr>
          <a:xfrm>
            <a:off x="446886" y="942628"/>
            <a:ext cx="11298227" cy="4972744"/>
          </a:xfrm>
          <a:prstGeom prst="rect">
            <a:avLst/>
          </a:prstGeom>
        </p:spPr>
      </p:pic>
    </p:spTree>
    <p:extLst>
      <p:ext uri="{BB962C8B-B14F-4D97-AF65-F5344CB8AC3E}">
        <p14:creationId xmlns:p14="http://schemas.microsoft.com/office/powerpoint/2010/main" val="2478816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343" y="16448"/>
            <a:ext cx="10515600" cy="867437"/>
          </a:xfrm>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Components of RL</a:t>
            </a:r>
          </a:p>
        </p:txBody>
      </p:sp>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a:solidFill>
                  <a:schemeClr val="bg1"/>
                </a:solidFill>
              </a:rPr>
              <a:t>AI/ML Professional Training Program: INNOQUEST COHORT-1</a:t>
            </a:r>
          </a:p>
          <a:p>
            <a:pPr algn="ctr"/>
            <a:r>
              <a:rPr lang="en-US" sz="1400" dirty="0">
                <a:solidFill>
                  <a:schemeClr val="bg1"/>
                </a:solidFill>
              </a:rPr>
              <a:t>Instructor: Mr. Ansar Rahman</a:t>
            </a:r>
          </a:p>
        </p:txBody>
      </p:sp>
      <p:sp>
        <p:nvSpPr>
          <p:cNvPr id="6" name="Slide Number Placeholder 5"/>
          <p:cNvSpPr>
            <a:spLocks noGrp="1"/>
          </p:cNvSpPr>
          <p:nvPr>
            <p:ph type="sldNum" sz="quarter" idx="12"/>
          </p:nvPr>
        </p:nvSpPr>
        <p:spPr/>
        <p:txBody>
          <a:bodyPr/>
          <a:lstStyle/>
          <a:p>
            <a:fld id="{2DC0B2A6-010F-471F-851B-4A65FEBB73C7}" type="slidenum">
              <a:rPr lang="en-US" smtClean="0"/>
              <a:t>19</a:t>
            </a:fld>
            <a:endParaRPr lang="en-US"/>
          </a:p>
        </p:txBody>
      </p:sp>
      <p:sp>
        <p:nvSpPr>
          <p:cNvPr id="4" name="Rectangle 1"/>
          <p:cNvSpPr>
            <a:spLocks noGrp="1" noChangeArrowheads="1"/>
          </p:cNvSpPr>
          <p:nvPr>
            <p:ph idx="1"/>
          </p:nvPr>
        </p:nvSpPr>
        <p:spPr bwMode="auto">
          <a:xfrm>
            <a:off x="434898" y="1227451"/>
            <a:ext cx="10918902" cy="4523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gn="just">
              <a:buNone/>
            </a:pPr>
            <a:r>
              <a:rPr lang="en-US" b="1" dirty="0">
                <a:latin typeface="Times New Roman" panose="02020603050405020304" pitchFamily="18" charset="0"/>
                <a:cs typeface="Times New Roman" panose="02020603050405020304" pitchFamily="18" charset="0"/>
              </a:rPr>
              <a:t> Value Function</a:t>
            </a:r>
            <a:r>
              <a:rPr lang="en-US" dirty="0">
                <a:latin typeface="Times New Roman" panose="02020603050405020304" pitchFamily="18" charset="0"/>
                <a:cs typeface="Times New Roman" panose="02020603050405020304" pitchFamily="18" charset="0"/>
              </a:rPr>
              <a:t>: It specifies the value of a state that is the total amount of reward. </a:t>
            </a:r>
          </a:p>
          <a:p>
            <a:pPr lvl="1" algn="just"/>
            <a:r>
              <a:rPr lang="en-US" b="1" dirty="0">
                <a:latin typeface="Times New Roman" panose="02020603050405020304" pitchFamily="18" charset="0"/>
                <a:cs typeface="Times New Roman" panose="02020603050405020304" pitchFamily="18" charset="0"/>
              </a:rPr>
              <a:t>State-Value Function (V(s))</a:t>
            </a:r>
            <a:r>
              <a:rPr lang="en-US" dirty="0">
                <a:latin typeface="Times New Roman" panose="02020603050405020304" pitchFamily="18" charset="0"/>
                <a:cs typeface="Times New Roman" panose="02020603050405020304" pitchFamily="18" charset="0"/>
              </a:rPr>
              <a:t>: </a:t>
            </a:r>
          </a:p>
          <a:p>
            <a:pPr lvl="2" algn="just" eaLnBrk="0" fontAlgn="base" hangingPunct="0">
              <a:lnSpc>
                <a:spcPct val="100000"/>
              </a:lnSpc>
              <a:spcBef>
                <a:spcPct val="0"/>
              </a:spcBef>
              <a:spcAft>
                <a:spcPct val="0"/>
              </a:spcAft>
            </a:pPr>
            <a:r>
              <a:rPr lang="en-US" sz="2400" dirty="0">
                <a:latin typeface="Times New Roman" panose="02020603050405020304" pitchFamily="18" charset="0"/>
                <a:cs typeface="Times New Roman" panose="02020603050405020304" pitchFamily="18" charset="0"/>
              </a:rPr>
              <a:t>Estimates the long-term return (expected cumulative reward) from a given state S</a:t>
            </a:r>
          </a:p>
          <a:p>
            <a:pPr lvl="2" algn="just" eaLnBrk="0" fontAlgn="base" hangingPunct="0">
              <a:lnSpc>
                <a:spcPct val="100000"/>
              </a:lnSpc>
              <a:spcBef>
                <a:spcPct val="0"/>
              </a:spcBef>
              <a:spcAft>
                <a:spcPct val="0"/>
              </a:spcAft>
            </a:pPr>
            <a:r>
              <a:rPr lang="en-US" sz="2400" dirty="0">
                <a:latin typeface="Times New Roman" panose="02020603050405020304" pitchFamily="18" charset="0"/>
                <a:cs typeface="Times New Roman" panose="02020603050405020304" pitchFamily="18" charset="0"/>
              </a:rPr>
              <a:t>Helps in evaluating how good a state is for the agent</a:t>
            </a:r>
            <a:endParaRPr lang="en-US" dirty="0">
              <a:latin typeface="Times New Roman" panose="02020603050405020304" pitchFamily="18" charset="0"/>
              <a:cs typeface="Times New Roman" panose="02020603050405020304" pitchFamily="18" charset="0"/>
            </a:endParaRPr>
          </a:p>
          <a:p>
            <a:pPr lvl="1" algn="just" eaLnBrk="0" fontAlgn="base" hangingPunct="0">
              <a:lnSpc>
                <a:spcPct val="100000"/>
              </a:lnSpc>
              <a:spcBef>
                <a:spcPct val="0"/>
              </a:spcBef>
              <a:spcAft>
                <a:spcPct val="0"/>
              </a:spcAft>
            </a:pPr>
            <a:r>
              <a:rPr lang="en-US" sz="2800" b="1" dirty="0">
                <a:latin typeface="Times New Roman" panose="02020603050405020304" pitchFamily="18" charset="0"/>
                <a:cs typeface="Times New Roman" panose="02020603050405020304" pitchFamily="18" charset="0"/>
              </a:rPr>
              <a:t>Action-Value Function (Q( s, a)): </a:t>
            </a:r>
          </a:p>
          <a:p>
            <a:pPr lvl="2" algn="just" eaLnBrk="0" fontAlgn="base" hangingPunct="0">
              <a:lnSpc>
                <a:spcPct val="100000"/>
              </a:lnSpc>
              <a:spcBef>
                <a:spcPct val="0"/>
              </a:spcBef>
              <a:spcAft>
                <a:spcPct val="0"/>
              </a:spcAft>
            </a:pPr>
            <a:r>
              <a:rPr lang="en-US" sz="2400" dirty="0">
                <a:latin typeface="Times New Roman" panose="02020603050405020304" pitchFamily="18" charset="0"/>
                <a:cs typeface="Times New Roman" panose="02020603050405020304" pitchFamily="18" charset="0"/>
              </a:rPr>
              <a:t>Estimate the value of taking action (a) in state (s).</a:t>
            </a:r>
          </a:p>
          <a:p>
            <a:pPr lvl="2" algn="just" eaLnBrk="0" fontAlgn="base" hangingPunct="0">
              <a:lnSpc>
                <a:spcPct val="100000"/>
              </a:lnSpc>
              <a:spcBef>
                <a:spcPct val="0"/>
              </a:spcBef>
              <a:spcAft>
                <a:spcPct val="0"/>
              </a:spcAft>
            </a:pPr>
            <a:r>
              <a:rPr lang="en-US" sz="2400" dirty="0">
                <a:latin typeface="Times New Roman" panose="02020603050405020304" pitchFamily="18" charset="0"/>
                <a:cs typeface="Times New Roman" panose="02020603050405020304" pitchFamily="18" charset="0"/>
              </a:rPr>
              <a:t>Useful for determining which action to choose in a state. </a:t>
            </a:r>
          </a:p>
          <a:p>
            <a:pPr lvl="1" algn="just" eaLnBrk="0" fontAlgn="base" hangingPunct="0">
              <a:lnSpc>
                <a:spcPct val="100000"/>
              </a:lnSpc>
              <a:spcBef>
                <a:spcPct val="0"/>
              </a:spcBef>
              <a:spcAft>
                <a:spcPct val="0"/>
              </a:spcAft>
            </a:pPr>
            <a:endParaRPr lang="en-US" sz="2800" dirty="0">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8246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5424"/>
            <a:ext cx="10515600" cy="1219200"/>
          </a:xfrm>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Content</a:t>
            </a:r>
          </a:p>
        </p:txBody>
      </p:sp>
      <p:sp>
        <p:nvSpPr>
          <p:cNvPr id="3" name="Content Placeholder 2"/>
          <p:cNvSpPr>
            <a:spLocks noGrp="1"/>
          </p:cNvSpPr>
          <p:nvPr>
            <p:ph idx="1"/>
          </p:nvPr>
        </p:nvSpPr>
        <p:spPr>
          <a:xfrm>
            <a:off x="838200" y="1289384"/>
            <a:ext cx="10515600" cy="4351338"/>
          </a:xfrm>
        </p:spPr>
        <p:txBody>
          <a:bodyPr>
            <a:normAutofit/>
          </a:bodyPr>
          <a:lstStyle/>
          <a:p>
            <a:r>
              <a:rPr lang="en-US" dirty="0">
                <a:latin typeface="Times New Roman" panose="02020603050405020304" pitchFamily="18" charset="0"/>
                <a:cs typeface="Times New Roman" panose="02020603050405020304" pitchFamily="18" charset="0"/>
              </a:rPr>
              <a:t>What is Reinforcement Learning</a:t>
            </a:r>
          </a:p>
          <a:p>
            <a:r>
              <a:rPr lang="en-US" dirty="0">
                <a:latin typeface="Times New Roman" panose="02020603050405020304" pitchFamily="18" charset="0"/>
                <a:cs typeface="Times New Roman" panose="02020603050405020304" pitchFamily="18" charset="0"/>
              </a:rPr>
              <a:t>Key concepts in RL</a:t>
            </a:r>
          </a:p>
          <a:p>
            <a:r>
              <a:rPr lang="en-US" dirty="0">
                <a:latin typeface="Times New Roman" panose="02020603050405020304" pitchFamily="18" charset="0"/>
                <a:cs typeface="Times New Roman" panose="02020603050405020304" pitchFamily="18" charset="0"/>
              </a:rPr>
              <a:t>Types of RL Algorithms</a:t>
            </a:r>
          </a:p>
          <a:p>
            <a:r>
              <a:rPr lang="en-US" dirty="0">
                <a:latin typeface="Times New Roman" panose="02020603050405020304" pitchFamily="18" charset="0"/>
                <a:cs typeface="Times New Roman" panose="02020603050405020304" pitchFamily="18" charset="0"/>
              </a:rPr>
              <a:t>Q-Learning</a:t>
            </a:r>
          </a:p>
          <a:p>
            <a:r>
              <a:rPr lang="en-US" dirty="0">
                <a:latin typeface="Times New Roman" panose="02020603050405020304" pitchFamily="18" charset="0"/>
                <a:cs typeface="Times New Roman" panose="02020603050405020304" pitchFamily="18" charset="0"/>
              </a:rPr>
              <a:t>Bellman Equation </a:t>
            </a:r>
          </a:p>
          <a:p>
            <a:r>
              <a:rPr lang="en-US" dirty="0">
                <a:latin typeface="Times New Roman" panose="02020603050405020304" pitchFamily="18" charset="0"/>
                <a:cs typeface="Times New Roman" panose="02020603050405020304" pitchFamily="18" charset="0"/>
              </a:rPr>
              <a:t>Q-Learning Example</a:t>
            </a:r>
          </a:p>
          <a:p>
            <a:r>
              <a:rPr lang="en-US" dirty="0">
                <a:latin typeface="Times New Roman" panose="02020603050405020304" pitchFamily="18" charset="0"/>
                <a:cs typeface="Times New Roman" panose="02020603050405020304" pitchFamily="18" charset="0"/>
              </a:rPr>
              <a:t>Applications of RL</a:t>
            </a:r>
          </a:p>
          <a:p>
            <a:pPr marL="457200" lvl="1" indent="0">
              <a:buNone/>
            </a:pPr>
            <a:endParaRPr lang="en-US" sz="6800" dirty="0">
              <a:latin typeface="Times New Roman" panose="02020603050405020304" pitchFamily="18" charset="0"/>
              <a:cs typeface="Times New Roman" panose="02020603050405020304" pitchFamily="18" charset="0"/>
            </a:endParaRPr>
          </a:p>
          <a:p>
            <a:pPr lvl="1"/>
            <a:endParaRPr lang="en-US" dirty="0"/>
          </a:p>
          <a:p>
            <a:pPr lvl="1"/>
            <a:endParaRPr lang="en-US" dirty="0"/>
          </a:p>
          <a:p>
            <a:endParaRPr lang="en-US" dirty="0"/>
          </a:p>
          <a:p>
            <a:endParaRPr lang="en-US" dirty="0"/>
          </a:p>
          <a:p>
            <a:endParaRPr lang="en-US" dirty="0"/>
          </a:p>
          <a:p>
            <a:endParaRPr lang="en-US" dirty="0"/>
          </a:p>
        </p:txBody>
      </p:sp>
      <p:sp>
        <p:nvSpPr>
          <p:cNvPr id="4" name="TextBox 3"/>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a:solidFill>
                  <a:schemeClr val="bg1"/>
                </a:solidFill>
              </a:rPr>
              <a:t>AI/ML Professional Training Program: INNOQUEST COHORT-1</a:t>
            </a:r>
          </a:p>
          <a:p>
            <a:pPr algn="ctr"/>
            <a:r>
              <a:rPr lang="en-US" sz="1400" dirty="0">
                <a:solidFill>
                  <a:schemeClr val="bg1"/>
                </a:solidFill>
              </a:rPr>
              <a:t>Instructor: Mr. Ansar Rahman</a:t>
            </a:r>
          </a:p>
        </p:txBody>
      </p:sp>
      <p:sp>
        <p:nvSpPr>
          <p:cNvPr id="5" name="Slide Number Placeholder 4"/>
          <p:cNvSpPr>
            <a:spLocks noGrp="1"/>
          </p:cNvSpPr>
          <p:nvPr>
            <p:ph type="sldNum" sz="quarter" idx="12"/>
          </p:nvPr>
        </p:nvSpPr>
        <p:spPr/>
        <p:txBody>
          <a:bodyPr/>
          <a:lstStyle/>
          <a:p>
            <a:fld id="{2DC0B2A6-010F-471F-851B-4A65FEBB73C7}" type="slidenum">
              <a:rPr lang="en-US" smtClean="0"/>
              <a:t>2</a:t>
            </a:fld>
            <a:endParaRPr lang="en-US"/>
          </a:p>
        </p:txBody>
      </p:sp>
    </p:spTree>
    <p:extLst>
      <p:ext uri="{BB962C8B-B14F-4D97-AF65-F5344CB8AC3E}">
        <p14:creationId xmlns:p14="http://schemas.microsoft.com/office/powerpoint/2010/main" val="28014085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774" y="186439"/>
            <a:ext cx="10515600" cy="1325563"/>
          </a:xfrm>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Types of RL algorithms</a:t>
            </a:r>
          </a:p>
        </p:txBody>
      </p:sp>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a:solidFill>
                  <a:schemeClr val="bg1"/>
                </a:solidFill>
              </a:rPr>
              <a:t>AI/ML Professional Training Program: INNOQUEST COHORT-1</a:t>
            </a:r>
          </a:p>
          <a:p>
            <a:pPr algn="ctr"/>
            <a:r>
              <a:rPr lang="en-US" sz="1400" dirty="0">
                <a:solidFill>
                  <a:schemeClr val="bg1"/>
                </a:solidFill>
              </a:rPr>
              <a:t>Instructor: Mr. Ansar Rahman</a:t>
            </a:r>
          </a:p>
        </p:txBody>
      </p:sp>
      <p:sp>
        <p:nvSpPr>
          <p:cNvPr id="6" name="Slide Number Placeholder 5"/>
          <p:cNvSpPr>
            <a:spLocks noGrp="1"/>
          </p:cNvSpPr>
          <p:nvPr>
            <p:ph type="sldNum" sz="quarter" idx="12"/>
          </p:nvPr>
        </p:nvSpPr>
        <p:spPr/>
        <p:txBody>
          <a:bodyPr/>
          <a:lstStyle/>
          <a:p>
            <a:fld id="{2DC0B2A6-010F-471F-851B-4A65FEBB73C7}" type="slidenum">
              <a:rPr lang="en-US" smtClean="0"/>
              <a:t>20</a:t>
            </a:fld>
            <a:endParaRPr lang="en-US"/>
          </a:p>
        </p:txBody>
      </p:sp>
      <p:sp>
        <p:nvSpPr>
          <p:cNvPr id="3" name="Rectangle 1"/>
          <p:cNvSpPr>
            <a:spLocks noGrp="1" noChangeArrowheads="1"/>
          </p:cNvSpPr>
          <p:nvPr>
            <p:ph idx="1"/>
          </p:nvPr>
        </p:nvSpPr>
        <p:spPr bwMode="auto">
          <a:xfrm>
            <a:off x="507681" y="1498045"/>
            <a:ext cx="10614025" cy="4782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gn="just">
              <a:buNone/>
            </a:pPr>
            <a:r>
              <a:rPr lang="en-US" dirty="0">
                <a:latin typeface="Times New Roman" panose="02020603050405020304" pitchFamily="18" charset="0"/>
                <a:cs typeface="Times New Roman" panose="02020603050405020304" pitchFamily="18" charset="0"/>
              </a:rPr>
              <a:t>RL algorithms can be categorized based on how they make agents interact with the environment and learn from experience. The categories of RL algorithms are:</a:t>
            </a:r>
          </a:p>
          <a:p>
            <a:pPr marL="514350" indent="-514350" algn="just">
              <a:buFont typeface="+mj-lt"/>
              <a:buAutoNum type="arabicPeriod"/>
            </a:pPr>
            <a:r>
              <a:rPr lang="en-US" dirty="0">
                <a:latin typeface="Times New Roman" panose="02020603050405020304" pitchFamily="18" charset="0"/>
                <a:cs typeface="Times New Roman" panose="02020603050405020304" pitchFamily="18" charset="0"/>
              </a:rPr>
              <a:t>Value-Based RL</a:t>
            </a:r>
          </a:p>
          <a:p>
            <a:pPr marL="514350" indent="-514350" algn="just">
              <a:buFont typeface="+mj-lt"/>
              <a:buAutoNum type="arabicPeriod"/>
            </a:pPr>
            <a:r>
              <a:rPr lang="en-US" dirty="0">
                <a:latin typeface="Times New Roman" panose="02020603050405020304" pitchFamily="18" charset="0"/>
                <a:cs typeface="Times New Roman" panose="02020603050405020304" pitchFamily="18" charset="0"/>
              </a:rPr>
              <a:t>Policy-based RL</a:t>
            </a:r>
          </a:p>
          <a:p>
            <a:pPr marL="514350" indent="-514350" algn="just">
              <a:buFont typeface="+mj-lt"/>
              <a:buAutoNum type="arabicPeriod"/>
            </a:pPr>
            <a:r>
              <a:rPr lang="en-US" dirty="0">
                <a:latin typeface="Times New Roman" panose="02020603050405020304" pitchFamily="18" charset="0"/>
                <a:cs typeface="Times New Roman" panose="02020603050405020304" pitchFamily="18" charset="0"/>
              </a:rPr>
              <a:t>Model-Based RL</a:t>
            </a:r>
          </a:p>
          <a:p>
            <a:pPr marL="514350" indent="-514350" algn="just">
              <a:buFont typeface="+mj-lt"/>
              <a:buAutoNum type="arabicPeriod"/>
            </a:pPr>
            <a:r>
              <a:rPr lang="en-US" dirty="0">
                <a:latin typeface="Times New Roman" panose="02020603050405020304" pitchFamily="18" charset="0"/>
                <a:cs typeface="Times New Roman" panose="02020603050405020304" pitchFamily="18" charset="0"/>
              </a:rPr>
              <a:t>Model-free RL</a:t>
            </a:r>
          </a:p>
          <a:p>
            <a:pPr marL="514350" indent="-514350" algn="just">
              <a:buFont typeface="+mj-lt"/>
              <a:buAutoNum type="arabicPeriod"/>
            </a:pPr>
            <a:r>
              <a:rPr lang="en-US" dirty="0">
                <a:latin typeface="Times New Roman" panose="02020603050405020304" pitchFamily="18" charset="0"/>
                <a:cs typeface="Times New Roman" panose="02020603050405020304" pitchFamily="18" charset="0"/>
              </a:rPr>
              <a:t>Off-policy</a:t>
            </a:r>
          </a:p>
          <a:p>
            <a:pPr marL="514350" indent="-514350" algn="just">
              <a:buFont typeface="+mj-lt"/>
              <a:buAutoNum type="arabicPeriod"/>
            </a:pPr>
            <a:r>
              <a:rPr lang="en-US" dirty="0">
                <a:latin typeface="Times New Roman" panose="02020603050405020304" pitchFamily="18" charset="0"/>
                <a:cs typeface="Times New Roman" panose="02020603050405020304" pitchFamily="18" charset="0"/>
              </a:rPr>
              <a:t>On-policy</a:t>
            </a:r>
          </a:p>
          <a:p>
            <a:pPr marL="0" marR="0" lvl="0" indent="0" algn="l" defTabSz="914400" rtl="0" eaLnBrk="0" fontAlgn="base" latinLnBrk="0" hangingPunct="0">
              <a:lnSpc>
                <a:spcPct val="100000"/>
              </a:lnSpc>
              <a:spcBef>
                <a:spcPct val="0"/>
              </a:spcBef>
              <a:spcAft>
                <a:spcPct val="0"/>
              </a:spcAft>
              <a:buClrTx/>
              <a:buSzTx/>
              <a:buNone/>
              <a:tabLst/>
            </a:pPr>
            <a:endParaRPr lang="en-US" dirty="0"/>
          </a:p>
        </p:txBody>
      </p:sp>
    </p:spTree>
    <p:extLst>
      <p:ext uri="{BB962C8B-B14F-4D97-AF65-F5344CB8AC3E}">
        <p14:creationId xmlns:p14="http://schemas.microsoft.com/office/powerpoint/2010/main" val="17456576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Value-based RL</a:t>
            </a:r>
          </a:p>
        </p:txBody>
      </p:sp>
      <p:sp>
        <p:nvSpPr>
          <p:cNvPr id="3" name="Content Placeholder 2"/>
          <p:cNvSpPr>
            <a:spLocks noGrp="1"/>
          </p:cNvSpPr>
          <p:nvPr>
            <p:ph idx="1"/>
          </p:nvPr>
        </p:nvSpPr>
        <p:spPr>
          <a:xfrm>
            <a:off x="579120" y="1253331"/>
            <a:ext cx="10515600" cy="4351338"/>
          </a:xfrm>
        </p:spPr>
        <p:txBody>
          <a:bodyPr>
            <a:normAutofit/>
          </a:bodyPr>
          <a:lstStyle/>
          <a:p>
            <a:pPr marL="0" indent="0">
              <a:buNone/>
            </a:pPr>
            <a:endParaRPr lang="en-US" dirty="0">
              <a:solidFill>
                <a:srgbClr val="FF0000"/>
              </a:solidFill>
            </a:endParaRPr>
          </a:p>
          <a:p>
            <a:pPr algn="just"/>
            <a:r>
              <a:rPr lang="en-US" dirty="0">
                <a:latin typeface="Times New Roman" panose="02020603050405020304" pitchFamily="18" charset="0"/>
                <a:cs typeface="Times New Roman" panose="02020603050405020304" pitchFamily="18" charset="0"/>
              </a:rPr>
              <a:t>In a value-based Reinforcement Learning method, you should try to maximize a value function V(s). </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In this method, the agent is expecting a long-term return of the current states under policy π</a:t>
            </a:r>
          </a:p>
          <a:p>
            <a:pPr marL="0" indent="0">
              <a:buNone/>
            </a:pPr>
            <a:endParaRPr lang="en-US" dirty="0"/>
          </a:p>
          <a:p>
            <a:pPr marL="0" indent="0">
              <a:buNone/>
            </a:pPr>
            <a:endParaRPr lang="en-US" dirty="0">
              <a:solidFill>
                <a:srgbClr val="FF0000"/>
              </a:solidFill>
            </a:endParaRPr>
          </a:p>
        </p:txBody>
      </p:sp>
      <p:sp>
        <p:nvSpPr>
          <p:cNvPr id="5" name="Slide Number Placeholder 4"/>
          <p:cNvSpPr>
            <a:spLocks noGrp="1"/>
          </p:cNvSpPr>
          <p:nvPr>
            <p:ph type="sldNum" sz="quarter" idx="12"/>
          </p:nvPr>
        </p:nvSpPr>
        <p:spPr/>
        <p:txBody>
          <a:bodyPr/>
          <a:lstStyle/>
          <a:p>
            <a:fld id="{B2CC9E28-FACB-4F1E-9A67-89474E37D92A}" type="slidenum">
              <a:rPr lang="en-US" smtClean="0"/>
              <a:t>21</a:t>
            </a:fld>
            <a:endParaRPr lang="en-US"/>
          </a:p>
        </p:txBody>
      </p:sp>
      <p:sp>
        <p:nvSpPr>
          <p:cNvPr id="6" name="TextBox 5"/>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a:solidFill>
                  <a:schemeClr val="bg1"/>
                </a:solidFill>
              </a:rPr>
              <a:t>AI/ML Professional Training Program: INNOQUEST COHORT-1</a:t>
            </a:r>
          </a:p>
          <a:p>
            <a:pPr algn="ctr"/>
            <a:r>
              <a:rPr lang="en-US" sz="1400" dirty="0">
                <a:solidFill>
                  <a:schemeClr val="bg1"/>
                </a:solidFill>
              </a:rPr>
              <a:t>Instructor: Mr. Ansar Rahman</a:t>
            </a:r>
          </a:p>
        </p:txBody>
      </p:sp>
    </p:spTree>
    <p:extLst>
      <p:ext uri="{BB962C8B-B14F-4D97-AF65-F5344CB8AC3E}">
        <p14:creationId xmlns:p14="http://schemas.microsoft.com/office/powerpoint/2010/main" val="2237577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786394"/>
          </a:xfrm>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Policy-based RL</a:t>
            </a:r>
          </a:p>
        </p:txBody>
      </p:sp>
      <p:sp>
        <p:nvSpPr>
          <p:cNvPr id="3" name="Content Placeholder 2"/>
          <p:cNvSpPr>
            <a:spLocks noGrp="1"/>
          </p:cNvSpPr>
          <p:nvPr>
            <p:ph idx="1"/>
          </p:nvPr>
        </p:nvSpPr>
        <p:spPr>
          <a:xfrm>
            <a:off x="838200" y="1334971"/>
            <a:ext cx="10515600" cy="4351338"/>
          </a:xfrm>
        </p:spPr>
        <p:txBody>
          <a:bodyPr>
            <a:noAutofit/>
          </a:bodyPr>
          <a:lstStyle/>
          <a:p>
            <a:pPr algn="just"/>
            <a:r>
              <a:rPr lang="en-US" dirty="0">
                <a:latin typeface="Times New Roman" panose="02020603050405020304" pitchFamily="18" charset="0"/>
                <a:cs typeface="Times New Roman" panose="02020603050405020304" pitchFamily="18" charset="0"/>
              </a:rPr>
              <a:t>In a policy-based RL method, you try to come up with such a policy that the action performed in every state helps you to gain maximum reward in the future.</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Two types of policy-based methods are:</a:t>
            </a:r>
          </a:p>
          <a:p>
            <a:pPr lvl="1" algn="just"/>
            <a:r>
              <a:rPr lang="en-US" b="1" dirty="0">
                <a:latin typeface="Times New Roman" panose="02020603050405020304" pitchFamily="18" charset="0"/>
                <a:cs typeface="Times New Roman" panose="02020603050405020304" pitchFamily="18" charset="0"/>
              </a:rPr>
              <a:t>Deterministic</a:t>
            </a:r>
            <a:r>
              <a:rPr lang="en-US" dirty="0">
                <a:latin typeface="Times New Roman" panose="02020603050405020304" pitchFamily="18" charset="0"/>
                <a:cs typeface="Times New Roman" panose="02020603050405020304" pitchFamily="18" charset="0"/>
              </a:rPr>
              <a:t>: For any state, the same action is produced by the policy π.</a:t>
            </a:r>
          </a:p>
          <a:p>
            <a:pPr lvl="1" algn="just"/>
            <a:endParaRPr lang="en-US" dirty="0">
              <a:solidFill>
                <a:srgbClr val="FF0000"/>
              </a:solidFill>
              <a:latin typeface="Times New Roman" panose="02020603050405020304" pitchFamily="18" charset="0"/>
              <a:cs typeface="Times New Roman" panose="02020603050405020304" pitchFamily="18" charset="0"/>
            </a:endParaRPr>
          </a:p>
          <a:p>
            <a:pPr lvl="1" algn="just"/>
            <a:r>
              <a:rPr lang="en-US" b="1" dirty="0">
                <a:latin typeface="Times New Roman" panose="02020603050405020304" pitchFamily="18" charset="0"/>
                <a:cs typeface="Times New Roman" panose="02020603050405020304" pitchFamily="18" charset="0"/>
              </a:rPr>
              <a:t>Stochastic</a:t>
            </a:r>
            <a:r>
              <a:rPr lang="en-US" dirty="0">
                <a:latin typeface="Times New Roman" panose="02020603050405020304" pitchFamily="18" charset="0"/>
                <a:cs typeface="Times New Roman" panose="02020603050405020304" pitchFamily="18" charset="0"/>
              </a:rPr>
              <a:t>: Every action has a certain probability, which is determined by the  standard parameters</a:t>
            </a:r>
          </a:p>
        </p:txBody>
      </p:sp>
      <p:sp>
        <p:nvSpPr>
          <p:cNvPr id="5" name="Slide Number Placeholder 4"/>
          <p:cNvSpPr>
            <a:spLocks noGrp="1"/>
          </p:cNvSpPr>
          <p:nvPr>
            <p:ph type="sldNum" sz="quarter" idx="12"/>
          </p:nvPr>
        </p:nvSpPr>
        <p:spPr/>
        <p:txBody>
          <a:bodyPr/>
          <a:lstStyle/>
          <a:p>
            <a:fld id="{B2CC9E28-FACB-4F1E-9A67-89474E37D92A}" type="slidenum">
              <a:rPr lang="en-US" smtClean="0"/>
              <a:t>22</a:t>
            </a:fld>
            <a:endParaRPr lang="en-US"/>
          </a:p>
        </p:txBody>
      </p:sp>
      <p:sp>
        <p:nvSpPr>
          <p:cNvPr id="6" name="TextBox 5"/>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a:solidFill>
                  <a:schemeClr val="bg1"/>
                </a:solidFill>
              </a:rPr>
              <a:t>AI/ML Professional Training Program: INNOQUEST COHORT-1</a:t>
            </a:r>
          </a:p>
          <a:p>
            <a:pPr algn="ctr"/>
            <a:r>
              <a:rPr lang="en-US" sz="1400" dirty="0">
                <a:solidFill>
                  <a:schemeClr val="bg1"/>
                </a:solidFill>
              </a:rPr>
              <a:t>Instructor: Mr. Ansar Rahman</a:t>
            </a:r>
          </a:p>
        </p:txBody>
      </p:sp>
    </p:spTree>
    <p:extLst>
      <p:ext uri="{BB962C8B-B14F-4D97-AF65-F5344CB8AC3E}">
        <p14:creationId xmlns:p14="http://schemas.microsoft.com/office/powerpoint/2010/main" val="1470471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906" y="365125"/>
            <a:ext cx="10515600" cy="1325563"/>
          </a:xfrm>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Model based</a:t>
            </a:r>
          </a:p>
        </p:txBody>
      </p:sp>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a:solidFill>
                  <a:schemeClr val="bg1"/>
                </a:solidFill>
              </a:rPr>
              <a:t>AI/ML Professional Training Program: INNOQUEST COHORT-1</a:t>
            </a:r>
          </a:p>
          <a:p>
            <a:pPr algn="ctr"/>
            <a:r>
              <a:rPr lang="en-US" sz="1400" dirty="0">
                <a:solidFill>
                  <a:schemeClr val="bg1"/>
                </a:solidFill>
              </a:rPr>
              <a:t>Instructor: Mr. Ansar Rahman</a:t>
            </a:r>
          </a:p>
        </p:txBody>
      </p:sp>
      <p:sp>
        <p:nvSpPr>
          <p:cNvPr id="6" name="Slide Number Placeholder 5"/>
          <p:cNvSpPr>
            <a:spLocks noGrp="1"/>
          </p:cNvSpPr>
          <p:nvPr>
            <p:ph type="sldNum" sz="quarter" idx="12"/>
          </p:nvPr>
        </p:nvSpPr>
        <p:spPr/>
        <p:txBody>
          <a:bodyPr/>
          <a:lstStyle/>
          <a:p>
            <a:fld id="{2DC0B2A6-010F-471F-851B-4A65FEBB73C7}" type="slidenum">
              <a:rPr lang="en-US" smtClean="0"/>
              <a:t>23</a:t>
            </a:fld>
            <a:endParaRPr lang="en-US"/>
          </a:p>
        </p:txBody>
      </p:sp>
      <p:sp>
        <p:nvSpPr>
          <p:cNvPr id="3" name="Rectangle 1"/>
          <p:cNvSpPr>
            <a:spLocks noGrp="1" noChangeArrowheads="1"/>
          </p:cNvSpPr>
          <p:nvPr>
            <p:ph idx="1"/>
          </p:nvPr>
        </p:nvSpPr>
        <p:spPr bwMode="auto">
          <a:xfrm>
            <a:off x="431481" y="1690688"/>
            <a:ext cx="10614025" cy="6211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gn="just">
              <a:buNone/>
            </a:pP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In this RL method, you need to create a virtual model for each environment. The agent learns to perform in that specific environment.</a:t>
            </a:r>
          </a:p>
          <a:p>
            <a:pPr marL="0" indent="0" algn="just">
              <a:buNone/>
            </a:pP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The agent predicts how the environment behaves. Think of it like planning before acting.</a:t>
            </a: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p>
          <a:p>
            <a:pPr marL="457200" lvl="1" indent="0">
              <a:buNone/>
            </a:pPr>
            <a:endParaRPr lang="en-US" dirty="0"/>
          </a:p>
          <a:p>
            <a:pPr marL="0" indent="0">
              <a:buNone/>
            </a:pPr>
            <a:endParaRPr lang="en-US" dirty="0"/>
          </a:p>
          <a:p>
            <a:pPr marL="0" marR="0" lvl="0" indent="0" algn="l" defTabSz="914400" rtl="0" eaLnBrk="0" fontAlgn="base" latinLnBrk="0" hangingPunct="0">
              <a:lnSpc>
                <a:spcPct val="100000"/>
              </a:lnSpc>
              <a:spcBef>
                <a:spcPct val="0"/>
              </a:spcBef>
              <a:spcAft>
                <a:spcPct val="0"/>
              </a:spcAft>
              <a:buClrTx/>
              <a:buSzTx/>
              <a:buNone/>
              <a:tabLst/>
            </a:pPr>
            <a:endParaRPr lang="en-US" dirty="0"/>
          </a:p>
        </p:txBody>
      </p:sp>
    </p:spTree>
    <p:extLst>
      <p:ext uri="{BB962C8B-B14F-4D97-AF65-F5344CB8AC3E}">
        <p14:creationId xmlns:p14="http://schemas.microsoft.com/office/powerpoint/2010/main" val="30251771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1768"/>
            <a:ext cx="10515600" cy="1325563"/>
          </a:xfrm>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Model free</a:t>
            </a:r>
          </a:p>
        </p:txBody>
      </p:sp>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a:solidFill>
                  <a:schemeClr val="bg1"/>
                </a:solidFill>
              </a:rPr>
              <a:t>AI/ML Professional Training Program: INNOQUEST COHORT-1</a:t>
            </a:r>
          </a:p>
          <a:p>
            <a:pPr algn="ctr"/>
            <a:r>
              <a:rPr lang="en-US" sz="1400" dirty="0">
                <a:solidFill>
                  <a:schemeClr val="bg1"/>
                </a:solidFill>
              </a:rPr>
              <a:t>Instructor: Mr. Ansar Rahman</a:t>
            </a:r>
          </a:p>
        </p:txBody>
      </p:sp>
      <p:sp>
        <p:nvSpPr>
          <p:cNvPr id="6" name="Slide Number Placeholder 5"/>
          <p:cNvSpPr>
            <a:spLocks noGrp="1"/>
          </p:cNvSpPr>
          <p:nvPr>
            <p:ph type="sldNum" sz="quarter" idx="12"/>
          </p:nvPr>
        </p:nvSpPr>
        <p:spPr/>
        <p:txBody>
          <a:bodyPr/>
          <a:lstStyle/>
          <a:p>
            <a:fld id="{2DC0B2A6-010F-471F-851B-4A65FEBB73C7}" type="slidenum">
              <a:rPr lang="en-US" smtClean="0"/>
              <a:t>24</a:t>
            </a:fld>
            <a:endParaRPr lang="en-US"/>
          </a:p>
        </p:txBody>
      </p:sp>
      <p:sp>
        <p:nvSpPr>
          <p:cNvPr id="3" name="Rectangle 1"/>
          <p:cNvSpPr>
            <a:spLocks noGrp="1" noChangeArrowheads="1"/>
          </p:cNvSpPr>
          <p:nvPr>
            <p:ph idx="1"/>
          </p:nvPr>
        </p:nvSpPr>
        <p:spPr bwMode="auto">
          <a:xfrm>
            <a:off x="358774" y="2722378"/>
            <a:ext cx="10614025" cy="1371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lvl="1" indent="0">
              <a:buNone/>
            </a:pPr>
            <a:endParaRPr lang="en-US" dirty="0"/>
          </a:p>
          <a:p>
            <a:pPr marL="0" indent="0">
              <a:buNone/>
            </a:pPr>
            <a:endParaRPr lang="en-US" dirty="0"/>
          </a:p>
          <a:p>
            <a:pPr marL="0" marR="0" lvl="0" indent="0" algn="l" defTabSz="914400" rtl="0" eaLnBrk="0" fontAlgn="base" latinLnBrk="0" hangingPunct="0">
              <a:lnSpc>
                <a:spcPct val="100000"/>
              </a:lnSpc>
              <a:spcBef>
                <a:spcPct val="0"/>
              </a:spcBef>
              <a:spcAft>
                <a:spcPct val="0"/>
              </a:spcAft>
              <a:buClrTx/>
              <a:buSzTx/>
              <a:buNone/>
              <a:tabLst/>
            </a:pPr>
            <a:endParaRPr lang="en-US" dirty="0"/>
          </a:p>
        </p:txBody>
      </p:sp>
      <p:sp>
        <p:nvSpPr>
          <p:cNvPr id="4" name="Rectangle 3"/>
          <p:cNvSpPr/>
          <p:nvPr/>
        </p:nvSpPr>
        <p:spPr>
          <a:xfrm>
            <a:off x="670560" y="753804"/>
            <a:ext cx="10683240" cy="4401205"/>
          </a:xfrm>
          <a:prstGeom prst="rect">
            <a:avLst/>
          </a:prstGeom>
        </p:spPr>
        <p:txBody>
          <a:bodyPr wrap="square">
            <a:spAutoFit/>
          </a:bodyPr>
          <a:lstStyle/>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In this type, the agent does not try to understand or predict the environment's behavior. Instead, it learns directly from its experiences (trial and error).</a:t>
            </a: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agent learns purely from trial and error. Think of it like “learning by doing.”</a:t>
            </a: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Some common model-free RL algorithms include:</a:t>
            </a:r>
          </a:p>
          <a:p>
            <a:pPr marL="914400" lvl="1"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Q-Learning</a:t>
            </a:r>
          </a:p>
          <a:p>
            <a:pPr marL="914400" lvl="1"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SARSA (State-Action-Reward-State-Action)</a:t>
            </a:r>
          </a:p>
          <a:p>
            <a:pPr marL="914400" lvl="1"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Policy gradient methods</a:t>
            </a:r>
          </a:p>
          <a:p>
            <a:pPr marL="914400" lvl="1"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Deep Q-Networks (DQN)</a:t>
            </a:r>
          </a:p>
        </p:txBody>
      </p:sp>
    </p:spTree>
    <p:extLst>
      <p:ext uri="{BB962C8B-B14F-4D97-AF65-F5344CB8AC3E}">
        <p14:creationId xmlns:p14="http://schemas.microsoft.com/office/powerpoint/2010/main" val="29537318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Off and on-Policy based RL</a:t>
            </a:r>
          </a:p>
        </p:txBody>
      </p:sp>
      <p:sp>
        <p:nvSpPr>
          <p:cNvPr id="3" name="Content Placeholder 2"/>
          <p:cNvSpPr>
            <a:spLocks noGrp="1"/>
          </p:cNvSpPr>
          <p:nvPr>
            <p:ph idx="1"/>
          </p:nvPr>
        </p:nvSpPr>
        <p:spPr/>
        <p:txBody>
          <a:bodyPr>
            <a:normAutofit/>
          </a:bodyPr>
          <a:lstStyle/>
          <a:p>
            <a:pPr algn="just"/>
            <a:r>
              <a:rPr lang="en-US" dirty="0">
                <a:latin typeface="Times New Roman" panose="02020603050405020304" pitchFamily="18" charset="0"/>
                <a:cs typeface="Times New Roman" panose="02020603050405020304" pitchFamily="18" charset="0"/>
              </a:rPr>
              <a:t>In the </a:t>
            </a:r>
            <a:r>
              <a:rPr lang="en-US" b="1" dirty="0">
                <a:latin typeface="Times New Roman" panose="02020603050405020304" pitchFamily="18" charset="0"/>
                <a:cs typeface="Times New Roman" panose="02020603050405020304" pitchFamily="18" charset="0"/>
              </a:rPr>
              <a:t>off-policy</a:t>
            </a:r>
            <a:r>
              <a:rPr lang="en-US" dirty="0">
                <a:latin typeface="Times New Roman" panose="02020603050405020304" pitchFamily="18" charset="0"/>
                <a:cs typeface="Times New Roman" panose="02020603050405020304" pitchFamily="18" charset="0"/>
              </a:rPr>
              <a:t>, the algorithm evaluates and updates a policy that differs from the policy used to take an action. </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on-policy</a:t>
            </a:r>
            <a:r>
              <a:rPr lang="en-US" dirty="0">
                <a:latin typeface="Times New Roman" panose="02020603050405020304" pitchFamily="18" charset="0"/>
                <a:cs typeface="Times New Roman" panose="02020603050405020304" pitchFamily="18" charset="0"/>
              </a:rPr>
              <a:t> algorithm evaluates and improves the same policy used to take an action.  </a:t>
            </a:r>
          </a:p>
        </p:txBody>
      </p:sp>
      <p:sp>
        <p:nvSpPr>
          <p:cNvPr id="5" name="Slide Number Placeholder 4"/>
          <p:cNvSpPr>
            <a:spLocks noGrp="1"/>
          </p:cNvSpPr>
          <p:nvPr>
            <p:ph type="sldNum" sz="quarter" idx="12"/>
          </p:nvPr>
        </p:nvSpPr>
        <p:spPr/>
        <p:txBody>
          <a:bodyPr/>
          <a:lstStyle/>
          <a:p>
            <a:fld id="{B2CC9E28-FACB-4F1E-9A67-89474E37D92A}" type="slidenum">
              <a:rPr lang="en-US" smtClean="0"/>
              <a:t>25</a:t>
            </a:fld>
            <a:endParaRPr lang="en-US"/>
          </a:p>
        </p:txBody>
      </p:sp>
      <p:sp>
        <p:nvSpPr>
          <p:cNvPr id="6" name="TextBox 5"/>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a:solidFill>
                  <a:schemeClr val="bg1"/>
                </a:solidFill>
              </a:rPr>
              <a:t>AI/ML Professional Training Program: INNOQUEST COHORT-1</a:t>
            </a:r>
          </a:p>
          <a:p>
            <a:pPr algn="ctr"/>
            <a:r>
              <a:rPr lang="en-US" sz="1400" dirty="0">
                <a:solidFill>
                  <a:schemeClr val="bg1"/>
                </a:solidFill>
              </a:rPr>
              <a:t>Instructor: Mr. Ansar Rahman</a:t>
            </a:r>
          </a:p>
        </p:txBody>
      </p:sp>
    </p:spTree>
    <p:extLst>
      <p:ext uri="{BB962C8B-B14F-4D97-AF65-F5344CB8AC3E}">
        <p14:creationId xmlns:p14="http://schemas.microsoft.com/office/powerpoint/2010/main" val="1416962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753" y="-178311"/>
            <a:ext cx="10515600" cy="1325563"/>
          </a:xfrm>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What is Q-Learning</a:t>
            </a:r>
          </a:p>
        </p:txBody>
      </p:sp>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a:solidFill>
                  <a:schemeClr val="bg1"/>
                </a:solidFill>
              </a:rPr>
              <a:t>AI/ML Professional Training Program: INNOQUEST COHORT-1</a:t>
            </a:r>
          </a:p>
          <a:p>
            <a:pPr algn="ctr"/>
            <a:r>
              <a:rPr lang="en-US" sz="1400" dirty="0">
                <a:solidFill>
                  <a:schemeClr val="bg1"/>
                </a:solidFill>
              </a:rPr>
              <a:t>Instructor: Mr. Ansar Rahman</a:t>
            </a:r>
          </a:p>
        </p:txBody>
      </p:sp>
      <p:sp>
        <p:nvSpPr>
          <p:cNvPr id="6" name="Slide Number Placeholder 5"/>
          <p:cNvSpPr>
            <a:spLocks noGrp="1"/>
          </p:cNvSpPr>
          <p:nvPr>
            <p:ph type="sldNum" sz="quarter" idx="12"/>
          </p:nvPr>
        </p:nvSpPr>
        <p:spPr/>
        <p:txBody>
          <a:bodyPr/>
          <a:lstStyle/>
          <a:p>
            <a:fld id="{2DC0B2A6-010F-471F-851B-4A65FEBB73C7}" type="slidenum">
              <a:rPr lang="en-US" smtClean="0"/>
              <a:t>26</a:t>
            </a:fld>
            <a:endParaRPr lang="en-US"/>
          </a:p>
        </p:txBody>
      </p:sp>
      <p:sp>
        <p:nvSpPr>
          <p:cNvPr id="3" name="Rectangle 1"/>
          <p:cNvSpPr>
            <a:spLocks noGrp="1" noChangeArrowheads="1"/>
          </p:cNvSpPr>
          <p:nvPr>
            <p:ph idx="1"/>
          </p:nvPr>
        </p:nvSpPr>
        <p:spPr bwMode="auto">
          <a:xfrm>
            <a:off x="295753" y="1012954"/>
            <a:ext cx="11349040"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lnSpc>
                <a:spcPct val="100000"/>
              </a:lnSpc>
              <a:spcBef>
                <a:spcPct val="0"/>
              </a:spcBef>
              <a:spcAft>
                <a:spcPct val="0"/>
              </a:spcAft>
            </a:pPr>
            <a:r>
              <a:rPr lang="en-US" dirty="0">
                <a:latin typeface="Times New Roman" panose="02020603050405020304" pitchFamily="18" charset="0"/>
                <a:cs typeface="Times New Roman" panose="02020603050405020304" pitchFamily="18" charset="0"/>
              </a:rPr>
              <a:t>Q-learning is a </a:t>
            </a:r>
            <a:r>
              <a:rPr lang="en-US" b="1" dirty="0">
                <a:latin typeface="Times New Roman" panose="02020603050405020304" pitchFamily="18" charset="0"/>
                <a:cs typeface="Times New Roman" panose="02020603050405020304" pitchFamily="18" charset="0"/>
              </a:rPr>
              <a:t>model-free</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value-based</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off-policy </a:t>
            </a:r>
            <a:r>
              <a:rPr lang="en-US" dirty="0">
                <a:latin typeface="Times New Roman" panose="02020603050405020304" pitchFamily="18" charset="0"/>
                <a:cs typeface="Times New Roman" panose="02020603050405020304" pitchFamily="18" charset="0"/>
              </a:rPr>
              <a:t>algorithm that finds the best series of actions based on the agent's current state. </a:t>
            </a:r>
          </a:p>
          <a:p>
            <a:pPr algn="just" eaLnBrk="0" fontAlgn="base" hangingPunct="0">
              <a:lnSpc>
                <a:spcPct val="100000"/>
              </a:lnSpc>
              <a:spcBef>
                <a:spcPct val="0"/>
              </a:spcBef>
              <a:spcAft>
                <a:spcPct val="0"/>
              </a:spcAft>
            </a:pPr>
            <a:endParaRPr lang="en-US" dirty="0">
              <a:latin typeface="Times New Roman" panose="02020603050405020304" pitchFamily="18" charset="0"/>
              <a:cs typeface="Times New Roman" panose="02020603050405020304" pitchFamily="18" charset="0"/>
            </a:endParaRPr>
          </a:p>
          <a:p>
            <a:pPr algn="just" eaLnBrk="0" fontAlgn="base" hangingPunct="0">
              <a:lnSpc>
                <a:spcPct val="100000"/>
              </a:lnSpc>
              <a:spcBef>
                <a:spcPct val="0"/>
              </a:spcBef>
              <a:spcAft>
                <a:spcPct val="0"/>
              </a:spcAft>
            </a:pPr>
            <a:r>
              <a:rPr lang="en-US" dirty="0">
                <a:latin typeface="Times New Roman" panose="02020603050405020304" pitchFamily="18" charset="0"/>
                <a:cs typeface="Times New Roman" panose="02020603050405020304" pitchFamily="18" charset="0"/>
              </a:rPr>
              <a:t>The “Q” stands for quality. Quality represents how valuable the action is in maximizing future rewards.  </a:t>
            </a:r>
          </a:p>
          <a:p>
            <a:pPr marL="0" indent="0" algn="just" eaLnBrk="0" fontAlgn="base" hangingPunct="0">
              <a:lnSpc>
                <a:spcPct val="100000"/>
              </a:lnSpc>
              <a:spcBef>
                <a:spcPct val="0"/>
              </a:spcBef>
              <a:spcAft>
                <a:spcPct val="0"/>
              </a:spcAft>
              <a:buNone/>
            </a:pPr>
            <a:endParaRPr lang="en-US" dirty="0">
              <a:latin typeface="Times New Roman" panose="02020603050405020304" pitchFamily="18" charset="0"/>
              <a:cs typeface="Times New Roman" panose="02020603050405020304" pitchFamily="18" charset="0"/>
            </a:endParaRPr>
          </a:p>
          <a:p>
            <a:pPr algn="just" eaLnBrk="0" fontAlgn="base" hangingPunct="0">
              <a:lnSpc>
                <a:spcPct val="100000"/>
              </a:lnSpc>
              <a:spcBef>
                <a:spcPct val="0"/>
              </a:spcBef>
              <a:spcAft>
                <a:spcPct val="0"/>
              </a:spcAft>
            </a:pPr>
            <a:r>
              <a:rPr lang="en-US" dirty="0">
                <a:latin typeface="Times New Roman" panose="02020603050405020304" pitchFamily="18" charset="0"/>
                <a:cs typeface="Times New Roman" panose="02020603050405020304" pitchFamily="18" charset="0"/>
              </a:rPr>
              <a:t>Q-learning is a practical algorithm that uses the </a:t>
            </a:r>
            <a:r>
              <a:rPr lang="en-US" b="1" dirty="0">
                <a:latin typeface="Times New Roman" panose="02020603050405020304" pitchFamily="18" charset="0"/>
                <a:cs typeface="Times New Roman" panose="02020603050405020304" pitchFamily="18" charset="0"/>
              </a:rPr>
              <a:t>Bellman Equation </a:t>
            </a:r>
            <a:r>
              <a:rPr lang="en-US" dirty="0">
                <a:latin typeface="Times New Roman" panose="02020603050405020304" pitchFamily="18" charset="0"/>
                <a:cs typeface="Times New Roman" panose="02020603050405020304" pitchFamily="18" charset="0"/>
              </a:rPr>
              <a:t>to iteratively update the Q-values (action-value function).</a:t>
            </a:r>
          </a:p>
          <a:p>
            <a:pPr marL="0" indent="0" eaLnBrk="0" fontAlgn="base" hangingPunct="0">
              <a:lnSpc>
                <a:spcPct val="100000"/>
              </a:lnSpc>
              <a:spcBef>
                <a:spcPct val="0"/>
              </a:spcBef>
              <a:spcAft>
                <a:spcPct val="0"/>
              </a:spcAft>
              <a:buNone/>
            </a:pPr>
            <a:endParaRPr lang="en-US" dirty="0"/>
          </a:p>
          <a:p>
            <a:pPr marL="0" lvl="0" indent="0" eaLnBrk="0" fontAlgn="base" hangingPunct="0">
              <a:lnSpc>
                <a:spcPct val="100000"/>
              </a:lnSpc>
              <a:spcBef>
                <a:spcPct val="0"/>
              </a:spcBef>
              <a:spcAft>
                <a:spcPct val="0"/>
              </a:spcAft>
              <a:buNone/>
            </a:pPr>
            <a:endParaRPr lang="en-US" dirty="0"/>
          </a:p>
          <a:p>
            <a:pPr marL="0" lvl="0" indent="0" eaLnBrk="0" fontAlgn="base" hangingPunct="0">
              <a:lnSpc>
                <a:spcPct val="100000"/>
              </a:lnSpc>
              <a:spcBef>
                <a:spcPct val="0"/>
              </a:spcBef>
              <a:spcAft>
                <a:spcPct val="0"/>
              </a:spcAft>
              <a:buFontTx/>
              <a:buChar char="•"/>
            </a:pPr>
            <a:endParaRPr lang="en-US" dirty="0"/>
          </a:p>
        </p:txBody>
      </p:sp>
    </p:spTree>
    <p:extLst>
      <p:ext uri="{BB962C8B-B14F-4D97-AF65-F5344CB8AC3E}">
        <p14:creationId xmlns:p14="http://schemas.microsoft.com/office/powerpoint/2010/main" val="32509748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473" y="-9222"/>
            <a:ext cx="10515600" cy="1325563"/>
          </a:xfrm>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Q-Learning algorithm high level steps</a:t>
            </a:r>
          </a:p>
        </p:txBody>
      </p:sp>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a:solidFill>
                  <a:schemeClr val="bg1"/>
                </a:solidFill>
              </a:rPr>
              <a:t>AI/ML Professional Training Program: INNOQUEST COHORT-1</a:t>
            </a:r>
          </a:p>
          <a:p>
            <a:pPr algn="ctr"/>
            <a:r>
              <a:rPr lang="en-US" sz="1400" dirty="0">
                <a:solidFill>
                  <a:schemeClr val="bg1"/>
                </a:solidFill>
              </a:rPr>
              <a:t>Instructor: Mr. Ansar Rahman</a:t>
            </a:r>
          </a:p>
        </p:txBody>
      </p:sp>
      <p:sp>
        <p:nvSpPr>
          <p:cNvPr id="6" name="Slide Number Placeholder 5"/>
          <p:cNvSpPr>
            <a:spLocks noGrp="1"/>
          </p:cNvSpPr>
          <p:nvPr>
            <p:ph type="sldNum" sz="quarter" idx="12"/>
          </p:nvPr>
        </p:nvSpPr>
        <p:spPr/>
        <p:txBody>
          <a:bodyPr/>
          <a:lstStyle/>
          <a:p>
            <a:fld id="{2DC0B2A6-010F-471F-851B-4A65FEBB73C7}" type="slidenum">
              <a:rPr lang="en-US" smtClean="0"/>
              <a:t>27</a:t>
            </a:fld>
            <a:endParaRPr lang="en-US"/>
          </a:p>
        </p:txBody>
      </p:sp>
      <p:pic>
        <p:nvPicPr>
          <p:cNvPr id="4" name="Picture 3"/>
          <p:cNvPicPr>
            <a:picLocks noChangeAspect="1"/>
          </p:cNvPicPr>
          <p:nvPr/>
        </p:nvPicPr>
        <p:blipFill>
          <a:blip r:embed="rId2"/>
          <a:stretch>
            <a:fillRect/>
          </a:stretch>
        </p:blipFill>
        <p:spPr>
          <a:xfrm>
            <a:off x="3389227" y="1172123"/>
            <a:ext cx="3973830" cy="4513753"/>
          </a:xfrm>
          <a:prstGeom prst="rect">
            <a:avLst/>
          </a:prstGeom>
        </p:spPr>
      </p:pic>
    </p:spTree>
    <p:extLst>
      <p:ext uri="{BB962C8B-B14F-4D97-AF65-F5344CB8AC3E}">
        <p14:creationId xmlns:p14="http://schemas.microsoft.com/office/powerpoint/2010/main" val="1766785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986" y="-711"/>
            <a:ext cx="10515600" cy="1325563"/>
          </a:xfrm>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Bellman equation</a:t>
            </a:r>
          </a:p>
        </p:txBody>
      </p:sp>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a:solidFill>
                  <a:schemeClr val="bg1"/>
                </a:solidFill>
              </a:rPr>
              <a:t>AI/ML Professional Training Program: INNOQUEST COHORT-1</a:t>
            </a:r>
          </a:p>
          <a:p>
            <a:pPr algn="ctr"/>
            <a:r>
              <a:rPr lang="en-US" sz="1400" dirty="0">
                <a:solidFill>
                  <a:schemeClr val="bg1"/>
                </a:solidFill>
              </a:rPr>
              <a:t>Instructor: Mr. Ansar Rahman</a:t>
            </a:r>
          </a:p>
        </p:txBody>
      </p:sp>
      <p:sp>
        <p:nvSpPr>
          <p:cNvPr id="6" name="Slide Number Placeholder 5"/>
          <p:cNvSpPr>
            <a:spLocks noGrp="1"/>
          </p:cNvSpPr>
          <p:nvPr>
            <p:ph type="sldNum" sz="quarter" idx="12"/>
          </p:nvPr>
        </p:nvSpPr>
        <p:spPr/>
        <p:txBody>
          <a:bodyPr/>
          <a:lstStyle/>
          <a:p>
            <a:fld id="{2DC0B2A6-010F-471F-851B-4A65FEBB73C7}" type="slidenum">
              <a:rPr lang="en-US" smtClean="0"/>
              <a:t>28</a:t>
            </a:fld>
            <a:endParaRPr lang="en-US"/>
          </a:p>
        </p:txBody>
      </p:sp>
      <p:sp>
        <p:nvSpPr>
          <p:cNvPr id="3" name="Rectangle 1"/>
          <p:cNvSpPr>
            <a:spLocks noGrp="1" noChangeArrowheads="1"/>
          </p:cNvSpPr>
          <p:nvPr>
            <p:ph idx="1"/>
          </p:nvPr>
        </p:nvSpPr>
        <p:spPr bwMode="auto">
          <a:xfrm>
            <a:off x="358774" y="1283267"/>
            <a:ext cx="10614025" cy="4249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dirty="0">
                <a:latin typeface="Times New Roman" panose="02020603050405020304" pitchFamily="18" charset="0"/>
                <a:cs typeface="Times New Roman" panose="02020603050405020304" pitchFamily="18" charset="0"/>
              </a:rPr>
              <a:t>A recursive relationship for the value of a state under a given policy.</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State-Value Function</a:t>
            </a:r>
            <a:r>
              <a:rPr lang="en-US" dirty="0">
                <a:latin typeface="Times New Roman" panose="02020603050405020304" pitchFamily="18" charset="0"/>
                <a:cs typeface="Times New Roman" panose="02020603050405020304" pitchFamily="18" charset="0"/>
              </a:rPr>
              <a:t> (V(s)):</a:t>
            </a:r>
          </a:p>
          <a:p>
            <a:endParaRPr lang="en-US" dirty="0"/>
          </a:p>
          <a:p>
            <a:pPr lvl="1" algn="just"/>
            <a:r>
              <a:rPr lang="en-US" dirty="0">
                <a:latin typeface="Times New Roman" panose="02020603050405020304" pitchFamily="18" charset="0"/>
                <a:cs typeface="Times New Roman" panose="02020603050405020304" pitchFamily="18" charset="0"/>
              </a:rPr>
              <a:t>r: Reward for current action.</a:t>
            </a:r>
          </a:p>
          <a:p>
            <a:pPr lvl="1" algn="just"/>
            <a:r>
              <a:rPr lang="en-US" dirty="0">
                <a:latin typeface="Times New Roman" panose="02020603050405020304" pitchFamily="18" charset="0"/>
                <a:cs typeface="Times New Roman" panose="02020603050405020304" pitchFamily="18" charset="0"/>
              </a:rPr>
              <a:t>γ: Discount factor (importance of future rewards).</a:t>
            </a:r>
          </a:p>
          <a:p>
            <a:pPr lvl="1" algn="just"/>
            <a:r>
              <a:rPr lang="en-US" dirty="0">
                <a:latin typeface="Times New Roman" panose="02020603050405020304" pitchFamily="18" charset="0"/>
                <a:cs typeface="Times New Roman" panose="02020603050405020304" pitchFamily="18" charset="0"/>
              </a:rPr>
              <a:t>V(s′): Value of the next state.</a:t>
            </a:r>
          </a:p>
          <a:p>
            <a:pPr algn="just"/>
            <a:r>
              <a:rPr lang="en-US" b="1" dirty="0">
                <a:latin typeface="Times New Roman" panose="02020603050405020304" pitchFamily="18" charset="0"/>
                <a:cs typeface="Times New Roman" panose="02020603050405020304" pitchFamily="18" charset="0"/>
              </a:rPr>
              <a:t>Action-Value Function</a:t>
            </a:r>
            <a:r>
              <a:rPr lang="en-US" dirty="0">
                <a:latin typeface="Times New Roman" panose="02020603050405020304" pitchFamily="18" charset="0"/>
                <a:cs typeface="Times New Roman" panose="02020603050405020304" pitchFamily="18" charset="0"/>
              </a:rPr>
              <a:t> (Q( s, a)):</a:t>
            </a:r>
          </a:p>
          <a:p>
            <a:pPr marL="0" indent="0">
              <a:buNone/>
            </a:pPr>
            <a:endParaRPr lang="en-US" dirty="0"/>
          </a:p>
        </p:txBody>
      </p:sp>
      <p:pic>
        <p:nvPicPr>
          <p:cNvPr id="4" name="Picture 3"/>
          <p:cNvPicPr>
            <a:picLocks noChangeAspect="1"/>
          </p:cNvPicPr>
          <p:nvPr/>
        </p:nvPicPr>
        <p:blipFill>
          <a:blip r:embed="rId2"/>
          <a:stretch>
            <a:fillRect/>
          </a:stretch>
        </p:blipFill>
        <p:spPr>
          <a:xfrm>
            <a:off x="4661765" y="2741400"/>
            <a:ext cx="4127851" cy="666807"/>
          </a:xfrm>
          <a:prstGeom prst="rect">
            <a:avLst/>
          </a:prstGeom>
        </p:spPr>
      </p:pic>
      <p:pic>
        <p:nvPicPr>
          <p:cNvPr id="7" name="Picture 6"/>
          <p:cNvPicPr>
            <a:picLocks noChangeAspect="1"/>
          </p:cNvPicPr>
          <p:nvPr/>
        </p:nvPicPr>
        <p:blipFill>
          <a:blip r:embed="rId3"/>
          <a:stretch>
            <a:fillRect/>
          </a:stretch>
        </p:blipFill>
        <p:spPr>
          <a:xfrm>
            <a:off x="4661765" y="5263353"/>
            <a:ext cx="4944225" cy="646303"/>
          </a:xfrm>
          <a:prstGeom prst="rect">
            <a:avLst/>
          </a:prstGeom>
        </p:spPr>
      </p:pic>
    </p:spTree>
    <p:extLst>
      <p:ext uri="{BB962C8B-B14F-4D97-AF65-F5344CB8AC3E}">
        <p14:creationId xmlns:p14="http://schemas.microsoft.com/office/powerpoint/2010/main" val="2754747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473" y="40550"/>
            <a:ext cx="10515600" cy="405499"/>
          </a:xfrm>
        </p:spPr>
        <p:txBody>
          <a:bodyPr>
            <a:normAutofit fontScale="90000"/>
          </a:bodyPr>
          <a:lstStyle/>
          <a:p>
            <a:r>
              <a:rPr lang="en-US" sz="2800" b="1" dirty="0">
                <a:solidFill>
                  <a:schemeClr val="accent1">
                    <a:lumMod val="50000"/>
                  </a:schemeClr>
                </a:solidFill>
                <a:latin typeface="Times New Roman" panose="02020603050405020304" pitchFamily="18" charset="0"/>
                <a:cs typeface="Times New Roman" panose="02020603050405020304" pitchFamily="18" charset="0"/>
              </a:rPr>
              <a:t>Q-Learning Update rule</a:t>
            </a:r>
          </a:p>
        </p:txBody>
      </p:sp>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a:solidFill>
                  <a:schemeClr val="bg1"/>
                </a:solidFill>
              </a:rPr>
              <a:t>AI/ML Professional Training Program: INNOQUEST COHORT-1</a:t>
            </a:r>
          </a:p>
          <a:p>
            <a:pPr algn="ctr"/>
            <a:r>
              <a:rPr lang="en-US" sz="1400" dirty="0">
                <a:solidFill>
                  <a:schemeClr val="bg1"/>
                </a:solidFill>
              </a:rPr>
              <a:t>Instructor: Mr. Ansar Rahman</a:t>
            </a:r>
          </a:p>
        </p:txBody>
      </p:sp>
      <p:sp>
        <p:nvSpPr>
          <p:cNvPr id="6" name="Slide Number Placeholder 5"/>
          <p:cNvSpPr>
            <a:spLocks noGrp="1"/>
          </p:cNvSpPr>
          <p:nvPr>
            <p:ph type="sldNum" sz="quarter" idx="12"/>
          </p:nvPr>
        </p:nvSpPr>
        <p:spPr/>
        <p:txBody>
          <a:bodyPr/>
          <a:lstStyle/>
          <a:p>
            <a:fld id="{2DC0B2A6-010F-471F-851B-4A65FEBB73C7}" type="slidenum">
              <a:rPr lang="en-US" smtClean="0"/>
              <a:t>29</a:t>
            </a:fld>
            <a:endParaRPr lang="en-US"/>
          </a:p>
        </p:txBody>
      </p:sp>
      <p:pic>
        <p:nvPicPr>
          <p:cNvPr id="15" name="Picture 14"/>
          <p:cNvPicPr>
            <a:picLocks noChangeAspect="1"/>
          </p:cNvPicPr>
          <p:nvPr/>
        </p:nvPicPr>
        <p:blipFill rotWithShape="1">
          <a:blip r:embed="rId3"/>
          <a:srcRect l="-390" t="-1462" r="8456" b="49888"/>
          <a:stretch/>
        </p:blipFill>
        <p:spPr>
          <a:xfrm>
            <a:off x="1158865" y="446049"/>
            <a:ext cx="10515601" cy="3539491"/>
          </a:xfrm>
          <a:prstGeom prst="rect">
            <a:avLst/>
          </a:prstGeom>
        </p:spPr>
      </p:pic>
      <p:sp>
        <p:nvSpPr>
          <p:cNvPr id="16" name="Rectangle 15"/>
          <p:cNvSpPr/>
          <p:nvPr/>
        </p:nvSpPr>
        <p:spPr>
          <a:xfrm>
            <a:off x="430533" y="375676"/>
            <a:ext cx="11079480" cy="830997"/>
          </a:xfrm>
          <a:prstGeom prst="rect">
            <a:avLst/>
          </a:prstGeom>
        </p:spPr>
        <p:txBody>
          <a:bodyPr wrap="square">
            <a:spAutoFit/>
          </a:bodyPr>
          <a:lstStyle/>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Q-Learning uses the </a:t>
            </a:r>
            <a:r>
              <a:rPr lang="en-US" sz="2400" b="1" dirty="0">
                <a:latin typeface="Times New Roman" panose="02020603050405020304" pitchFamily="18" charset="0"/>
                <a:cs typeface="Times New Roman" panose="02020603050405020304" pitchFamily="18" charset="0"/>
              </a:rPr>
              <a:t>Bellman Optimality Equation</a:t>
            </a:r>
            <a:r>
              <a:rPr lang="en-US" sz="2400" dirty="0">
                <a:latin typeface="Times New Roman" panose="02020603050405020304" pitchFamily="18" charset="0"/>
                <a:cs typeface="Times New Roman" panose="02020603050405020304" pitchFamily="18" charset="0"/>
              </a:rPr>
              <a:t> to update the Q-values as follows:</a:t>
            </a:r>
          </a:p>
        </p:txBody>
      </p:sp>
      <p:sp>
        <p:nvSpPr>
          <p:cNvPr id="8" name="TextBox 7">
            <a:extLst>
              <a:ext uri="{FF2B5EF4-FFF2-40B4-BE49-F238E27FC236}">
                <a16:creationId xmlns:a16="http://schemas.microsoft.com/office/drawing/2014/main" id="{7BC5E8C6-32EE-81EB-68DA-6F990D3957DA}"/>
              </a:ext>
            </a:extLst>
          </p:cNvPr>
          <p:cNvSpPr txBox="1"/>
          <p:nvPr/>
        </p:nvSpPr>
        <p:spPr>
          <a:xfrm>
            <a:off x="1024190" y="4279506"/>
            <a:ext cx="10784950" cy="1631216"/>
          </a:xfrm>
          <a:prstGeom prst="rect">
            <a:avLst/>
          </a:prstGeom>
          <a:noFill/>
        </p:spPr>
        <p:txBody>
          <a:bodyPr wrap="square">
            <a:spAutoFit/>
          </a:bodyPr>
          <a:lstStyle/>
          <a:p>
            <a:r>
              <a:rPr lang="en-US" sz="2000" b="1" dirty="0"/>
              <a:t>Q(</a:t>
            </a:r>
            <a:r>
              <a:rPr lang="en-US" sz="2000" b="1" dirty="0" err="1"/>
              <a:t>s,a</a:t>
            </a:r>
            <a:r>
              <a:rPr lang="en-US" sz="2000" b="1" dirty="0"/>
              <a:t>)</a:t>
            </a:r>
            <a:r>
              <a:rPr lang="en-US" sz="2000" dirty="0"/>
              <a:t>: Current estimate of the value of taking action (a) in state (s).</a:t>
            </a:r>
          </a:p>
          <a:p>
            <a:r>
              <a:rPr lang="en-US" sz="2000" b="1" dirty="0"/>
              <a:t>R</a:t>
            </a:r>
            <a:r>
              <a:rPr lang="en-US" sz="2000" dirty="0"/>
              <a:t>: Immediate reward received after taking action (a) in state (s).</a:t>
            </a:r>
          </a:p>
          <a:p>
            <a:r>
              <a:rPr lang="en-US" sz="2000" b="1" dirty="0" err="1"/>
              <a:t>maxa</a:t>
            </a:r>
            <a:r>
              <a:rPr lang="en-US" sz="2000" b="1" dirty="0"/>
              <a:t>′​Q(</a:t>
            </a:r>
            <a:r>
              <a:rPr lang="en-US" sz="2000" b="1" dirty="0" err="1"/>
              <a:t>s′,a</a:t>
            </a:r>
            <a:r>
              <a:rPr lang="en-US" sz="2000" b="1" dirty="0"/>
              <a:t>′)</a:t>
            </a:r>
            <a:r>
              <a:rPr lang="en-US" sz="2000" dirty="0"/>
              <a:t>: Highest Q-value for the next state s′, representing the best possible future reward</a:t>
            </a:r>
          </a:p>
          <a:p>
            <a:r>
              <a:rPr lang="en-US" sz="2000" b="1" dirty="0"/>
              <a:t>TD Error</a:t>
            </a:r>
            <a:r>
              <a:rPr lang="en-US" sz="2000" dirty="0"/>
              <a:t>: [</a:t>
            </a:r>
            <a:r>
              <a:rPr lang="en-US" sz="2000" dirty="0" err="1"/>
              <a:t>R+γmax⁡a′Q</a:t>
            </a:r>
            <a:r>
              <a:rPr lang="en-US" sz="2000" dirty="0"/>
              <a:t>(</a:t>
            </a:r>
            <a:r>
              <a:rPr lang="en-US" sz="2000" dirty="0" err="1"/>
              <a:t>s′,a</a:t>
            </a:r>
            <a:r>
              <a:rPr lang="en-US" sz="2000" dirty="0"/>
              <a:t>′)−Q(</a:t>
            </a:r>
            <a:r>
              <a:rPr lang="en-US" sz="2000" dirty="0" err="1"/>
              <a:t>s,a</a:t>
            </a:r>
            <a:r>
              <a:rPr lang="en-US" sz="2000" dirty="0"/>
              <a:t>)], the difference between the current Q-value and the new target value</a:t>
            </a:r>
          </a:p>
        </p:txBody>
      </p:sp>
    </p:spTree>
    <p:extLst>
      <p:ext uri="{BB962C8B-B14F-4D97-AF65-F5344CB8AC3E}">
        <p14:creationId xmlns:p14="http://schemas.microsoft.com/office/powerpoint/2010/main" val="1650106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What is reinforcement learning?</a:t>
            </a:r>
          </a:p>
        </p:txBody>
      </p:sp>
      <p:sp>
        <p:nvSpPr>
          <p:cNvPr id="3" name="Content Placeholder 2"/>
          <p:cNvSpPr>
            <a:spLocks noGrp="1"/>
          </p:cNvSpPr>
          <p:nvPr>
            <p:ph idx="1"/>
          </p:nvPr>
        </p:nvSpPr>
        <p:spPr>
          <a:xfrm>
            <a:off x="838199" y="1825625"/>
            <a:ext cx="4680857" cy="3758746"/>
          </a:xfrm>
        </p:spPr>
        <p:txBody>
          <a:bodyPr>
            <a:normAutofit/>
          </a:bodyPr>
          <a:lstStyle/>
          <a:p>
            <a:pPr marL="0" indent="0" algn="just">
              <a:buNone/>
            </a:pPr>
            <a:r>
              <a:rPr lang="en-US" dirty="0">
                <a:latin typeface="Times New Roman" panose="02020603050405020304" pitchFamily="18" charset="0"/>
                <a:cs typeface="Times New Roman" panose="02020603050405020304" pitchFamily="18" charset="0"/>
              </a:rPr>
              <a:t>Reinforcement learning is a type of machine learning in which an </a:t>
            </a:r>
            <a:r>
              <a:rPr lang="en-US" b="1" dirty="0">
                <a:latin typeface="Times New Roman" panose="02020603050405020304" pitchFamily="18" charset="0"/>
                <a:cs typeface="Times New Roman" panose="02020603050405020304" pitchFamily="18" charset="0"/>
              </a:rPr>
              <a:t>agent</a:t>
            </a:r>
            <a:r>
              <a:rPr lang="en-US" dirty="0">
                <a:latin typeface="Times New Roman" panose="02020603050405020304" pitchFamily="18" charset="0"/>
                <a:cs typeface="Times New Roman" panose="02020603050405020304" pitchFamily="18" charset="0"/>
              </a:rPr>
              <a:t> explores an </a:t>
            </a:r>
            <a:r>
              <a:rPr lang="en-US" b="1" dirty="0">
                <a:latin typeface="Times New Roman" panose="02020603050405020304" pitchFamily="18" charset="0"/>
                <a:cs typeface="Times New Roman" panose="02020603050405020304" pitchFamily="18" charset="0"/>
              </a:rPr>
              <a:t>environment</a:t>
            </a:r>
            <a:r>
              <a:rPr lang="en-US" dirty="0">
                <a:latin typeface="Times New Roman" panose="02020603050405020304" pitchFamily="18" charset="0"/>
                <a:cs typeface="Times New Roman" panose="02020603050405020304" pitchFamily="18" charset="0"/>
              </a:rPr>
              <a:t> to learn how to perform desired tasks by taking </a:t>
            </a:r>
            <a:r>
              <a:rPr lang="en-US" b="1" dirty="0">
                <a:latin typeface="Times New Roman" panose="02020603050405020304" pitchFamily="18" charset="0"/>
                <a:cs typeface="Times New Roman" panose="02020603050405020304" pitchFamily="18" charset="0"/>
              </a:rPr>
              <a:t>actions</a:t>
            </a:r>
            <a:r>
              <a:rPr lang="en-US" dirty="0">
                <a:latin typeface="Times New Roman" panose="02020603050405020304" pitchFamily="18" charset="0"/>
                <a:cs typeface="Times New Roman" panose="02020603050405020304" pitchFamily="18" charset="0"/>
              </a:rPr>
              <a:t> with good outcomes and avoiding actions with bad outcomes.</a:t>
            </a:r>
          </a:p>
        </p:txBody>
      </p:sp>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a:solidFill>
                  <a:schemeClr val="bg1"/>
                </a:solidFill>
              </a:rPr>
              <a:t>AI/ML Professional Training Program: INNOQUEST COHORT-1</a:t>
            </a:r>
          </a:p>
          <a:p>
            <a:pPr algn="ctr"/>
            <a:r>
              <a:rPr lang="en-US" sz="1400" dirty="0">
                <a:solidFill>
                  <a:schemeClr val="bg1"/>
                </a:solidFill>
              </a:rPr>
              <a:t>Instructor: Mr. Ansar Rahman</a:t>
            </a:r>
          </a:p>
        </p:txBody>
      </p:sp>
      <p:sp>
        <p:nvSpPr>
          <p:cNvPr id="6" name="Slide Number Placeholder 5"/>
          <p:cNvSpPr>
            <a:spLocks noGrp="1"/>
          </p:cNvSpPr>
          <p:nvPr>
            <p:ph type="sldNum" sz="quarter" idx="12"/>
          </p:nvPr>
        </p:nvSpPr>
        <p:spPr/>
        <p:txBody>
          <a:bodyPr/>
          <a:lstStyle/>
          <a:p>
            <a:fld id="{2DC0B2A6-010F-471F-851B-4A65FEBB73C7}" type="slidenum">
              <a:rPr lang="en-US" smtClean="0"/>
              <a:t>3</a:t>
            </a:fld>
            <a:endParaRPr lang="en-US"/>
          </a:p>
        </p:txBody>
      </p:sp>
      <p:pic>
        <p:nvPicPr>
          <p:cNvPr id="7" name="Picture 2" descr="Reinforcement Learning Tutorial - Javatpoi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1427957"/>
            <a:ext cx="5715000"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7246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Q-Table</a:t>
            </a:r>
          </a:p>
        </p:txBody>
      </p:sp>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a:solidFill>
                  <a:schemeClr val="bg1"/>
                </a:solidFill>
              </a:rPr>
              <a:t>AI/ML Professional Training Program: INNOQUEST COHORT-1</a:t>
            </a:r>
          </a:p>
          <a:p>
            <a:pPr algn="ctr"/>
            <a:r>
              <a:rPr lang="en-US" sz="1400" dirty="0">
                <a:solidFill>
                  <a:schemeClr val="bg1"/>
                </a:solidFill>
              </a:rPr>
              <a:t>Instructor: Mr. Ansar Rahman</a:t>
            </a:r>
          </a:p>
        </p:txBody>
      </p:sp>
      <p:sp>
        <p:nvSpPr>
          <p:cNvPr id="6" name="Slide Number Placeholder 5"/>
          <p:cNvSpPr>
            <a:spLocks noGrp="1"/>
          </p:cNvSpPr>
          <p:nvPr>
            <p:ph type="sldNum" sz="quarter" idx="12"/>
          </p:nvPr>
        </p:nvSpPr>
        <p:spPr/>
        <p:txBody>
          <a:bodyPr/>
          <a:lstStyle/>
          <a:p>
            <a:fld id="{2DC0B2A6-010F-471F-851B-4A65FEBB73C7}" type="slidenum">
              <a:rPr lang="en-US" smtClean="0"/>
              <a:t>30</a:t>
            </a:fld>
            <a:endParaRPr lang="en-US"/>
          </a:p>
        </p:txBody>
      </p:sp>
      <p:sp>
        <p:nvSpPr>
          <p:cNvPr id="9" name="Rectangle 8"/>
          <p:cNvSpPr/>
          <p:nvPr/>
        </p:nvSpPr>
        <p:spPr>
          <a:xfrm>
            <a:off x="419100" y="1947073"/>
            <a:ext cx="11353800" cy="2246769"/>
          </a:xfrm>
          <a:prstGeom prst="rect">
            <a:avLst/>
          </a:prstGeom>
        </p:spPr>
        <p:txBody>
          <a:bodyPr wrap="square">
            <a:spAutoFit/>
          </a:bodyPr>
          <a:lstStyle/>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The agent will use a Q-table to take the best possible action based on the expected reward for each state in the environment. </a:t>
            </a:r>
          </a:p>
          <a:p>
            <a:pPr algn="just"/>
            <a:endParaRPr lang="en-US" sz="28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In simple words, a Q-table is a data structure of sets of actions and states, and we use the Q-learning algorithm to update the values in the table. </a:t>
            </a:r>
          </a:p>
        </p:txBody>
      </p:sp>
    </p:spTree>
    <p:extLst>
      <p:ext uri="{BB962C8B-B14F-4D97-AF65-F5344CB8AC3E}">
        <p14:creationId xmlns:p14="http://schemas.microsoft.com/office/powerpoint/2010/main" val="22349468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73AF4F-6D2F-E977-3A60-7ACCA4BD97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FAD0C5-B0BB-EF87-2131-BD19697A04EF}"/>
              </a:ext>
            </a:extLst>
          </p:cNvPr>
          <p:cNvSpPr>
            <a:spLocks noGrp="1"/>
          </p:cNvSpPr>
          <p:nvPr>
            <p:ph type="title"/>
          </p:nvPr>
        </p:nvSpPr>
        <p:spPr>
          <a:xfrm>
            <a:off x="362265" y="136525"/>
            <a:ext cx="10515600" cy="527209"/>
          </a:xfrm>
        </p:spPr>
        <p:txBody>
          <a:bodyPr>
            <a:normAutofit fontScale="90000"/>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What is Q-Learning</a:t>
            </a:r>
          </a:p>
        </p:txBody>
      </p:sp>
      <p:sp>
        <p:nvSpPr>
          <p:cNvPr id="5" name="TextBox 4">
            <a:extLst>
              <a:ext uri="{FF2B5EF4-FFF2-40B4-BE49-F238E27FC236}">
                <a16:creationId xmlns:a16="http://schemas.microsoft.com/office/drawing/2014/main" id="{1AE5F6BD-47EF-D89C-42E8-6DDF0D89AEBD}"/>
              </a:ext>
            </a:extLst>
          </p:cNvPr>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a:solidFill>
                  <a:schemeClr val="bg1"/>
                </a:solidFill>
              </a:rPr>
              <a:t>AI/ML Professional Training Program: INNOQUEST COHORT-1</a:t>
            </a:r>
          </a:p>
          <a:p>
            <a:pPr algn="ctr"/>
            <a:r>
              <a:rPr lang="en-US" sz="1400" dirty="0">
                <a:solidFill>
                  <a:schemeClr val="bg1"/>
                </a:solidFill>
              </a:rPr>
              <a:t>Instructor: Mr. Ansar Rahman</a:t>
            </a:r>
          </a:p>
        </p:txBody>
      </p:sp>
      <p:sp>
        <p:nvSpPr>
          <p:cNvPr id="6" name="Slide Number Placeholder 5">
            <a:extLst>
              <a:ext uri="{FF2B5EF4-FFF2-40B4-BE49-F238E27FC236}">
                <a16:creationId xmlns:a16="http://schemas.microsoft.com/office/drawing/2014/main" id="{C1ABFA3A-A565-24E9-F64E-0DE8AC3280C2}"/>
              </a:ext>
            </a:extLst>
          </p:cNvPr>
          <p:cNvSpPr>
            <a:spLocks noGrp="1"/>
          </p:cNvSpPr>
          <p:nvPr>
            <p:ph type="sldNum" sz="quarter" idx="12"/>
          </p:nvPr>
        </p:nvSpPr>
        <p:spPr/>
        <p:txBody>
          <a:bodyPr/>
          <a:lstStyle/>
          <a:p>
            <a:fld id="{2DC0B2A6-010F-471F-851B-4A65FEBB73C7}" type="slidenum">
              <a:rPr lang="en-US" smtClean="0"/>
              <a:t>31</a:t>
            </a:fld>
            <a:endParaRPr lang="en-US"/>
          </a:p>
        </p:txBody>
      </p:sp>
      <p:pic>
        <p:nvPicPr>
          <p:cNvPr id="12" name="Picture 11">
            <a:extLst>
              <a:ext uri="{FF2B5EF4-FFF2-40B4-BE49-F238E27FC236}">
                <a16:creationId xmlns:a16="http://schemas.microsoft.com/office/drawing/2014/main" id="{7069C07B-D8E1-6DCE-B312-55517F6252CF}"/>
              </a:ext>
            </a:extLst>
          </p:cNvPr>
          <p:cNvPicPr>
            <a:picLocks noChangeAspect="1"/>
          </p:cNvPicPr>
          <p:nvPr/>
        </p:nvPicPr>
        <p:blipFill>
          <a:blip r:embed="rId3"/>
          <a:stretch>
            <a:fillRect/>
          </a:stretch>
        </p:blipFill>
        <p:spPr>
          <a:xfrm>
            <a:off x="1395412" y="938212"/>
            <a:ext cx="9401175" cy="4981575"/>
          </a:xfrm>
          <a:prstGeom prst="rect">
            <a:avLst/>
          </a:prstGeom>
        </p:spPr>
      </p:pic>
    </p:spTree>
    <p:extLst>
      <p:ext uri="{BB962C8B-B14F-4D97-AF65-F5344CB8AC3E}">
        <p14:creationId xmlns:p14="http://schemas.microsoft.com/office/powerpoint/2010/main" val="2426399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CC926-A144-9CA0-0599-FDF73C54DB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50DAB2-80EE-C22D-D757-DFEF4154785C}"/>
              </a:ext>
            </a:extLst>
          </p:cNvPr>
          <p:cNvSpPr>
            <a:spLocks noGrp="1"/>
          </p:cNvSpPr>
          <p:nvPr>
            <p:ph type="title"/>
          </p:nvPr>
        </p:nvSpPr>
        <p:spPr>
          <a:xfrm>
            <a:off x="362265" y="136525"/>
            <a:ext cx="10515600" cy="527209"/>
          </a:xfrm>
        </p:spPr>
        <p:txBody>
          <a:bodyPr>
            <a:normAutofit fontScale="90000"/>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What is Q-Learning</a:t>
            </a:r>
          </a:p>
        </p:txBody>
      </p:sp>
      <p:sp>
        <p:nvSpPr>
          <p:cNvPr id="5" name="TextBox 4">
            <a:extLst>
              <a:ext uri="{FF2B5EF4-FFF2-40B4-BE49-F238E27FC236}">
                <a16:creationId xmlns:a16="http://schemas.microsoft.com/office/drawing/2014/main" id="{FC8EF7AE-3912-A53C-77D5-EC4C914D35FE}"/>
              </a:ext>
            </a:extLst>
          </p:cNvPr>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a:solidFill>
                  <a:schemeClr val="bg1"/>
                </a:solidFill>
              </a:rPr>
              <a:t>AI/ML Professional Training Program: INNOQUEST COHORT-1</a:t>
            </a:r>
          </a:p>
          <a:p>
            <a:pPr algn="ctr"/>
            <a:r>
              <a:rPr lang="en-US" sz="1400" dirty="0">
                <a:solidFill>
                  <a:schemeClr val="bg1"/>
                </a:solidFill>
              </a:rPr>
              <a:t>Instructor: Mr. Ansar Rahman</a:t>
            </a:r>
          </a:p>
        </p:txBody>
      </p:sp>
      <p:sp>
        <p:nvSpPr>
          <p:cNvPr id="6" name="Slide Number Placeholder 5">
            <a:extLst>
              <a:ext uri="{FF2B5EF4-FFF2-40B4-BE49-F238E27FC236}">
                <a16:creationId xmlns:a16="http://schemas.microsoft.com/office/drawing/2014/main" id="{14C6B56F-B929-471E-DC72-8027535FE7DD}"/>
              </a:ext>
            </a:extLst>
          </p:cNvPr>
          <p:cNvSpPr>
            <a:spLocks noGrp="1"/>
          </p:cNvSpPr>
          <p:nvPr>
            <p:ph type="sldNum" sz="quarter" idx="12"/>
          </p:nvPr>
        </p:nvSpPr>
        <p:spPr/>
        <p:txBody>
          <a:bodyPr/>
          <a:lstStyle/>
          <a:p>
            <a:fld id="{2DC0B2A6-010F-471F-851B-4A65FEBB73C7}" type="slidenum">
              <a:rPr lang="en-US" smtClean="0"/>
              <a:t>32</a:t>
            </a:fld>
            <a:endParaRPr lang="en-US"/>
          </a:p>
        </p:txBody>
      </p:sp>
      <p:pic>
        <p:nvPicPr>
          <p:cNvPr id="4" name="Picture 3">
            <a:extLst>
              <a:ext uri="{FF2B5EF4-FFF2-40B4-BE49-F238E27FC236}">
                <a16:creationId xmlns:a16="http://schemas.microsoft.com/office/drawing/2014/main" id="{283C664E-43CE-72CE-5D31-77B99BEFA782}"/>
              </a:ext>
            </a:extLst>
          </p:cNvPr>
          <p:cNvPicPr>
            <a:picLocks noChangeAspect="1"/>
          </p:cNvPicPr>
          <p:nvPr/>
        </p:nvPicPr>
        <p:blipFill>
          <a:blip r:embed="rId3"/>
          <a:stretch>
            <a:fillRect/>
          </a:stretch>
        </p:blipFill>
        <p:spPr>
          <a:xfrm>
            <a:off x="1342361" y="1118865"/>
            <a:ext cx="9507277" cy="4620270"/>
          </a:xfrm>
          <a:prstGeom prst="rect">
            <a:avLst/>
          </a:prstGeom>
        </p:spPr>
      </p:pic>
    </p:spTree>
    <p:extLst>
      <p:ext uri="{BB962C8B-B14F-4D97-AF65-F5344CB8AC3E}">
        <p14:creationId xmlns:p14="http://schemas.microsoft.com/office/powerpoint/2010/main" val="8541496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2C405E-6CFF-5493-4963-8941D02C79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F2226C-C9BE-55D5-C1D1-E2C9EE69E64D}"/>
              </a:ext>
            </a:extLst>
          </p:cNvPr>
          <p:cNvSpPr>
            <a:spLocks noGrp="1"/>
          </p:cNvSpPr>
          <p:nvPr>
            <p:ph type="title"/>
          </p:nvPr>
        </p:nvSpPr>
        <p:spPr>
          <a:xfrm>
            <a:off x="362265" y="136525"/>
            <a:ext cx="10515600" cy="527209"/>
          </a:xfrm>
        </p:spPr>
        <p:txBody>
          <a:bodyPr>
            <a:normAutofit fontScale="90000"/>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What is Q-Learning</a:t>
            </a:r>
          </a:p>
        </p:txBody>
      </p:sp>
      <p:sp>
        <p:nvSpPr>
          <p:cNvPr id="5" name="TextBox 4">
            <a:extLst>
              <a:ext uri="{FF2B5EF4-FFF2-40B4-BE49-F238E27FC236}">
                <a16:creationId xmlns:a16="http://schemas.microsoft.com/office/drawing/2014/main" id="{1823F25F-1784-2EF2-1CC4-D189CDD6A637}"/>
              </a:ext>
            </a:extLst>
          </p:cNvPr>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a:solidFill>
                  <a:schemeClr val="bg1"/>
                </a:solidFill>
              </a:rPr>
              <a:t>AI/ML Professional Training Program: INNOQUEST COHORT-1</a:t>
            </a:r>
          </a:p>
          <a:p>
            <a:pPr algn="ctr"/>
            <a:r>
              <a:rPr lang="en-US" sz="1400" dirty="0">
                <a:solidFill>
                  <a:schemeClr val="bg1"/>
                </a:solidFill>
              </a:rPr>
              <a:t>Instructor: Mr. Ansar Rahman</a:t>
            </a:r>
          </a:p>
        </p:txBody>
      </p:sp>
      <p:sp>
        <p:nvSpPr>
          <p:cNvPr id="6" name="Slide Number Placeholder 5">
            <a:extLst>
              <a:ext uri="{FF2B5EF4-FFF2-40B4-BE49-F238E27FC236}">
                <a16:creationId xmlns:a16="http://schemas.microsoft.com/office/drawing/2014/main" id="{90608B3B-8381-E2B7-5F39-880C84160F17}"/>
              </a:ext>
            </a:extLst>
          </p:cNvPr>
          <p:cNvSpPr>
            <a:spLocks noGrp="1"/>
          </p:cNvSpPr>
          <p:nvPr>
            <p:ph type="sldNum" sz="quarter" idx="12"/>
          </p:nvPr>
        </p:nvSpPr>
        <p:spPr/>
        <p:txBody>
          <a:bodyPr/>
          <a:lstStyle/>
          <a:p>
            <a:fld id="{2DC0B2A6-010F-471F-851B-4A65FEBB73C7}" type="slidenum">
              <a:rPr lang="en-US" smtClean="0"/>
              <a:t>33</a:t>
            </a:fld>
            <a:endParaRPr lang="en-US"/>
          </a:p>
        </p:txBody>
      </p:sp>
      <p:pic>
        <p:nvPicPr>
          <p:cNvPr id="4" name="Picture 3">
            <a:extLst>
              <a:ext uri="{FF2B5EF4-FFF2-40B4-BE49-F238E27FC236}">
                <a16:creationId xmlns:a16="http://schemas.microsoft.com/office/drawing/2014/main" id="{F1AD88AE-C7BB-DB45-BA59-1D38A0EE99CC}"/>
              </a:ext>
            </a:extLst>
          </p:cNvPr>
          <p:cNvPicPr>
            <a:picLocks noChangeAspect="1"/>
          </p:cNvPicPr>
          <p:nvPr/>
        </p:nvPicPr>
        <p:blipFill>
          <a:blip r:embed="rId3"/>
          <a:stretch>
            <a:fillRect/>
          </a:stretch>
        </p:blipFill>
        <p:spPr>
          <a:xfrm>
            <a:off x="1409046" y="1095049"/>
            <a:ext cx="9373908" cy="4667901"/>
          </a:xfrm>
          <a:prstGeom prst="rect">
            <a:avLst/>
          </a:prstGeom>
        </p:spPr>
      </p:pic>
    </p:spTree>
    <p:extLst>
      <p:ext uri="{BB962C8B-B14F-4D97-AF65-F5344CB8AC3E}">
        <p14:creationId xmlns:p14="http://schemas.microsoft.com/office/powerpoint/2010/main" val="22337014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10AE41-4959-5E32-62D2-63208C9F83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1C62D0-6BD9-9648-60C9-6B526FF9D897}"/>
              </a:ext>
            </a:extLst>
          </p:cNvPr>
          <p:cNvSpPr>
            <a:spLocks noGrp="1"/>
          </p:cNvSpPr>
          <p:nvPr>
            <p:ph type="title"/>
          </p:nvPr>
        </p:nvSpPr>
        <p:spPr>
          <a:xfrm>
            <a:off x="362265" y="136525"/>
            <a:ext cx="10515600" cy="527209"/>
          </a:xfrm>
        </p:spPr>
        <p:txBody>
          <a:bodyPr>
            <a:normAutofit fontScale="90000"/>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What is Q-Learning</a:t>
            </a:r>
          </a:p>
        </p:txBody>
      </p:sp>
      <p:sp>
        <p:nvSpPr>
          <p:cNvPr id="5" name="TextBox 4">
            <a:extLst>
              <a:ext uri="{FF2B5EF4-FFF2-40B4-BE49-F238E27FC236}">
                <a16:creationId xmlns:a16="http://schemas.microsoft.com/office/drawing/2014/main" id="{7B4A680A-7D7B-6558-9ABD-F75F508F5983}"/>
              </a:ext>
            </a:extLst>
          </p:cNvPr>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a:solidFill>
                  <a:schemeClr val="bg1"/>
                </a:solidFill>
              </a:rPr>
              <a:t>AI/ML Professional Training Program: INNOQUEST COHORT-1</a:t>
            </a:r>
          </a:p>
          <a:p>
            <a:pPr algn="ctr"/>
            <a:r>
              <a:rPr lang="en-US" sz="1400" dirty="0">
                <a:solidFill>
                  <a:schemeClr val="bg1"/>
                </a:solidFill>
              </a:rPr>
              <a:t>Instructor: Mr. Ansar Rahman</a:t>
            </a:r>
          </a:p>
        </p:txBody>
      </p:sp>
      <p:sp>
        <p:nvSpPr>
          <p:cNvPr id="6" name="Slide Number Placeholder 5">
            <a:extLst>
              <a:ext uri="{FF2B5EF4-FFF2-40B4-BE49-F238E27FC236}">
                <a16:creationId xmlns:a16="http://schemas.microsoft.com/office/drawing/2014/main" id="{1A57F047-99F2-D98E-C7AC-1105CA76E964}"/>
              </a:ext>
            </a:extLst>
          </p:cNvPr>
          <p:cNvSpPr>
            <a:spLocks noGrp="1"/>
          </p:cNvSpPr>
          <p:nvPr>
            <p:ph type="sldNum" sz="quarter" idx="12"/>
          </p:nvPr>
        </p:nvSpPr>
        <p:spPr/>
        <p:txBody>
          <a:bodyPr/>
          <a:lstStyle/>
          <a:p>
            <a:fld id="{2DC0B2A6-010F-471F-851B-4A65FEBB73C7}" type="slidenum">
              <a:rPr lang="en-US" smtClean="0"/>
              <a:t>34</a:t>
            </a:fld>
            <a:endParaRPr lang="en-US"/>
          </a:p>
        </p:txBody>
      </p:sp>
      <p:pic>
        <p:nvPicPr>
          <p:cNvPr id="4" name="Picture 3">
            <a:extLst>
              <a:ext uri="{FF2B5EF4-FFF2-40B4-BE49-F238E27FC236}">
                <a16:creationId xmlns:a16="http://schemas.microsoft.com/office/drawing/2014/main" id="{C69D5147-7C15-74D3-072C-8A3C40059EDD}"/>
              </a:ext>
            </a:extLst>
          </p:cNvPr>
          <p:cNvPicPr>
            <a:picLocks noChangeAspect="1"/>
          </p:cNvPicPr>
          <p:nvPr/>
        </p:nvPicPr>
        <p:blipFill>
          <a:blip r:embed="rId3"/>
          <a:stretch>
            <a:fillRect/>
          </a:stretch>
        </p:blipFill>
        <p:spPr>
          <a:xfrm>
            <a:off x="1456677" y="1028365"/>
            <a:ext cx="9278645" cy="4801270"/>
          </a:xfrm>
          <a:prstGeom prst="rect">
            <a:avLst/>
          </a:prstGeom>
        </p:spPr>
      </p:pic>
    </p:spTree>
    <p:extLst>
      <p:ext uri="{BB962C8B-B14F-4D97-AF65-F5344CB8AC3E}">
        <p14:creationId xmlns:p14="http://schemas.microsoft.com/office/powerpoint/2010/main" val="35069857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FBD1C-FF8B-29C6-9EDE-2AA90CAAF1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99C2DF-05CC-49C7-B23E-00ED63CAF797}"/>
              </a:ext>
            </a:extLst>
          </p:cNvPr>
          <p:cNvSpPr>
            <a:spLocks noGrp="1"/>
          </p:cNvSpPr>
          <p:nvPr>
            <p:ph type="title"/>
          </p:nvPr>
        </p:nvSpPr>
        <p:spPr>
          <a:xfrm>
            <a:off x="362265" y="136525"/>
            <a:ext cx="10515600" cy="527209"/>
          </a:xfrm>
        </p:spPr>
        <p:txBody>
          <a:bodyPr>
            <a:normAutofit fontScale="90000"/>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What is Q-Learning</a:t>
            </a:r>
          </a:p>
        </p:txBody>
      </p:sp>
      <p:sp>
        <p:nvSpPr>
          <p:cNvPr id="5" name="TextBox 4">
            <a:extLst>
              <a:ext uri="{FF2B5EF4-FFF2-40B4-BE49-F238E27FC236}">
                <a16:creationId xmlns:a16="http://schemas.microsoft.com/office/drawing/2014/main" id="{0847B90E-7A21-4A1F-5431-8429C81D2D6F}"/>
              </a:ext>
            </a:extLst>
          </p:cNvPr>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a:solidFill>
                  <a:schemeClr val="bg1"/>
                </a:solidFill>
              </a:rPr>
              <a:t>AI/ML Professional Training Program: INNOQUEST COHORT-1</a:t>
            </a:r>
          </a:p>
          <a:p>
            <a:pPr algn="ctr"/>
            <a:r>
              <a:rPr lang="en-US" sz="1400" dirty="0">
                <a:solidFill>
                  <a:schemeClr val="bg1"/>
                </a:solidFill>
              </a:rPr>
              <a:t>Instructor: Mr. Ansar Rahman</a:t>
            </a:r>
          </a:p>
        </p:txBody>
      </p:sp>
      <p:sp>
        <p:nvSpPr>
          <p:cNvPr id="6" name="Slide Number Placeholder 5">
            <a:extLst>
              <a:ext uri="{FF2B5EF4-FFF2-40B4-BE49-F238E27FC236}">
                <a16:creationId xmlns:a16="http://schemas.microsoft.com/office/drawing/2014/main" id="{BCE8D368-5F33-222D-82D3-938BE466B87E}"/>
              </a:ext>
            </a:extLst>
          </p:cNvPr>
          <p:cNvSpPr>
            <a:spLocks noGrp="1"/>
          </p:cNvSpPr>
          <p:nvPr>
            <p:ph type="sldNum" sz="quarter" idx="12"/>
          </p:nvPr>
        </p:nvSpPr>
        <p:spPr/>
        <p:txBody>
          <a:bodyPr/>
          <a:lstStyle/>
          <a:p>
            <a:fld id="{2DC0B2A6-010F-471F-851B-4A65FEBB73C7}" type="slidenum">
              <a:rPr lang="en-US" smtClean="0"/>
              <a:t>35</a:t>
            </a:fld>
            <a:endParaRPr lang="en-US"/>
          </a:p>
        </p:txBody>
      </p:sp>
      <p:pic>
        <p:nvPicPr>
          <p:cNvPr id="4" name="Picture 3">
            <a:extLst>
              <a:ext uri="{FF2B5EF4-FFF2-40B4-BE49-F238E27FC236}">
                <a16:creationId xmlns:a16="http://schemas.microsoft.com/office/drawing/2014/main" id="{19E78B25-6B53-AF19-61E7-4D599FE04B0C}"/>
              </a:ext>
            </a:extLst>
          </p:cNvPr>
          <p:cNvPicPr>
            <a:picLocks noChangeAspect="1"/>
          </p:cNvPicPr>
          <p:nvPr/>
        </p:nvPicPr>
        <p:blipFill>
          <a:blip r:embed="rId3"/>
          <a:stretch>
            <a:fillRect/>
          </a:stretch>
        </p:blipFill>
        <p:spPr>
          <a:xfrm>
            <a:off x="1423335" y="975970"/>
            <a:ext cx="9345329" cy="4906060"/>
          </a:xfrm>
          <a:prstGeom prst="rect">
            <a:avLst/>
          </a:prstGeom>
        </p:spPr>
      </p:pic>
    </p:spTree>
    <p:extLst>
      <p:ext uri="{BB962C8B-B14F-4D97-AF65-F5344CB8AC3E}">
        <p14:creationId xmlns:p14="http://schemas.microsoft.com/office/powerpoint/2010/main" val="26277031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B8379-BD51-8456-48CE-ED10F4FD34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BF48B3-CC58-1000-E5FA-9AFA203CCCB8}"/>
              </a:ext>
            </a:extLst>
          </p:cNvPr>
          <p:cNvSpPr>
            <a:spLocks noGrp="1"/>
          </p:cNvSpPr>
          <p:nvPr>
            <p:ph type="title"/>
          </p:nvPr>
        </p:nvSpPr>
        <p:spPr>
          <a:xfrm>
            <a:off x="362265" y="136525"/>
            <a:ext cx="10515600" cy="527209"/>
          </a:xfrm>
        </p:spPr>
        <p:txBody>
          <a:bodyPr>
            <a:normAutofit fontScale="90000"/>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What is Q-Learning</a:t>
            </a:r>
          </a:p>
        </p:txBody>
      </p:sp>
      <p:sp>
        <p:nvSpPr>
          <p:cNvPr id="5" name="TextBox 4">
            <a:extLst>
              <a:ext uri="{FF2B5EF4-FFF2-40B4-BE49-F238E27FC236}">
                <a16:creationId xmlns:a16="http://schemas.microsoft.com/office/drawing/2014/main" id="{6E824F08-2B69-FD3F-DA59-95CDD6BE6948}"/>
              </a:ext>
            </a:extLst>
          </p:cNvPr>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a:solidFill>
                  <a:schemeClr val="bg1"/>
                </a:solidFill>
              </a:rPr>
              <a:t>AI/ML Professional Training Program: INNOQUEST COHORT-1</a:t>
            </a:r>
          </a:p>
          <a:p>
            <a:pPr algn="ctr"/>
            <a:r>
              <a:rPr lang="en-US" sz="1400" dirty="0">
                <a:solidFill>
                  <a:schemeClr val="bg1"/>
                </a:solidFill>
              </a:rPr>
              <a:t>Instructor: Mr. Ansar Rahman</a:t>
            </a:r>
          </a:p>
        </p:txBody>
      </p:sp>
      <p:sp>
        <p:nvSpPr>
          <p:cNvPr id="6" name="Slide Number Placeholder 5">
            <a:extLst>
              <a:ext uri="{FF2B5EF4-FFF2-40B4-BE49-F238E27FC236}">
                <a16:creationId xmlns:a16="http://schemas.microsoft.com/office/drawing/2014/main" id="{916DB5AD-1CE8-C62D-3037-47D9BC10E11D}"/>
              </a:ext>
            </a:extLst>
          </p:cNvPr>
          <p:cNvSpPr>
            <a:spLocks noGrp="1"/>
          </p:cNvSpPr>
          <p:nvPr>
            <p:ph type="sldNum" sz="quarter" idx="12"/>
          </p:nvPr>
        </p:nvSpPr>
        <p:spPr/>
        <p:txBody>
          <a:bodyPr/>
          <a:lstStyle/>
          <a:p>
            <a:fld id="{2DC0B2A6-010F-471F-851B-4A65FEBB73C7}" type="slidenum">
              <a:rPr lang="en-US" smtClean="0"/>
              <a:t>36</a:t>
            </a:fld>
            <a:endParaRPr lang="en-US"/>
          </a:p>
        </p:txBody>
      </p:sp>
      <p:pic>
        <p:nvPicPr>
          <p:cNvPr id="4" name="Picture 3">
            <a:extLst>
              <a:ext uri="{FF2B5EF4-FFF2-40B4-BE49-F238E27FC236}">
                <a16:creationId xmlns:a16="http://schemas.microsoft.com/office/drawing/2014/main" id="{9D772B60-F728-4384-58BF-E7E66A884FE6}"/>
              </a:ext>
            </a:extLst>
          </p:cNvPr>
          <p:cNvPicPr>
            <a:picLocks noChangeAspect="1"/>
          </p:cNvPicPr>
          <p:nvPr/>
        </p:nvPicPr>
        <p:blipFill>
          <a:blip r:embed="rId3"/>
          <a:stretch>
            <a:fillRect/>
          </a:stretch>
        </p:blipFill>
        <p:spPr>
          <a:xfrm>
            <a:off x="1447151" y="1128391"/>
            <a:ext cx="9297698" cy="4601217"/>
          </a:xfrm>
          <a:prstGeom prst="rect">
            <a:avLst/>
          </a:prstGeom>
        </p:spPr>
      </p:pic>
    </p:spTree>
    <p:extLst>
      <p:ext uri="{BB962C8B-B14F-4D97-AF65-F5344CB8AC3E}">
        <p14:creationId xmlns:p14="http://schemas.microsoft.com/office/powerpoint/2010/main" val="42111424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32979-1ECB-6191-1780-B30736F38C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4F0143-CC28-90F4-67B0-407F87B9C420}"/>
              </a:ext>
            </a:extLst>
          </p:cNvPr>
          <p:cNvSpPr>
            <a:spLocks noGrp="1"/>
          </p:cNvSpPr>
          <p:nvPr>
            <p:ph type="title"/>
          </p:nvPr>
        </p:nvSpPr>
        <p:spPr>
          <a:xfrm>
            <a:off x="362265" y="136525"/>
            <a:ext cx="10515600" cy="527209"/>
          </a:xfrm>
        </p:spPr>
        <p:txBody>
          <a:bodyPr>
            <a:normAutofit fontScale="90000"/>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What is Q-Learning</a:t>
            </a:r>
          </a:p>
        </p:txBody>
      </p:sp>
      <p:sp>
        <p:nvSpPr>
          <p:cNvPr id="5" name="TextBox 4">
            <a:extLst>
              <a:ext uri="{FF2B5EF4-FFF2-40B4-BE49-F238E27FC236}">
                <a16:creationId xmlns:a16="http://schemas.microsoft.com/office/drawing/2014/main" id="{9B3E708B-E8F2-843F-F476-C88EB99AAEC0}"/>
              </a:ext>
            </a:extLst>
          </p:cNvPr>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a:solidFill>
                  <a:schemeClr val="bg1"/>
                </a:solidFill>
              </a:rPr>
              <a:t>AI/ML Professional Training Program: INNOQUEST COHORT-1</a:t>
            </a:r>
          </a:p>
          <a:p>
            <a:pPr algn="ctr"/>
            <a:r>
              <a:rPr lang="en-US" sz="1400" dirty="0">
                <a:solidFill>
                  <a:schemeClr val="bg1"/>
                </a:solidFill>
              </a:rPr>
              <a:t>Instructor: Mr. Ansar Rahman</a:t>
            </a:r>
          </a:p>
        </p:txBody>
      </p:sp>
      <p:sp>
        <p:nvSpPr>
          <p:cNvPr id="6" name="Slide Number Placeholder 5">
            <a:extLst>
              <a:ext uri="{FF2B5EF4-FFF2-40B4-BE49-F238E27FC236}">
                <a16:creationId xmlns:a16="http://schemas.microsoft.com/office/drawing/2014/main" id="{4D80259C-E364-7470-0306-D9A215496AC9}"/>
              </a:ext>
            </a:extLst>
          </p:cNvPr>
          <p:cNvSpPr>
            <a:spLocks noGrp="1"/>
          </p:cNvSpPr>
          <p:nvPr>
            <p:ph type="sldNum" sz="quarter" idx="12"/>
          </p:nvPr>
        </p:nvSpPr>
        <p:spPr/>
        <p:txBody>
          <a:bodyPr/>
          <a:lstStyle/>
          <a:p>
            <a:fld id="{2DC0B2A6-010F-471F-851B-4A65FEBB73C7}" type="slidenum">
              <a:rPr lang="en-US" smtClean="0"/>
              <a:t>37</a:t>
            </a:fld>
            <a:endParaRPr lang="en-US"/>
          </a:p>
        </p:txBody>
      </p:sp>
      <p:pic>
        <p:nvPicPr>
          <p:cNvPr id="4" name="Picture 3">
            <a:extLst>
              <a:ext uri="{FF2B5EF4-FFF2-40B4-BE49-F238E27FC236}">
                <a16:creationId xmlns:a16="http://schemas.microsoft.com/office/drawing/2014/main" id="{6743896B-1854-C5D5-5727-8EA3F6BDC762}"/>
              </a:ext>
            </a:extLst>
          </p:cNvPr>
          <p:cNvPicPr>
            <a:picLocks noChangeAspect="1"/>
          </p:cNvPicPr>
          <p:nvPr/>
        </p:nvPicPr>
        <p:blipFill>
          <a:blip r:embed="rId3"/>
          <a:stretch>
            <a:fillRect/>
          </a:stretch>
        </p:blipFill>
        <p:spPr>
          <a:xfrm>
            <a:off x="1447151" y="980733"/>
            <a:ext cx="9297698" cy="4896533"/>
          </a:xfrm>
          <a:prstGeom prst="rect">
            <a:avLst/>
          </a:prstGeom>
        </p:spPr>
      </p:pic>
    </p:spTree>
    <p:extLst>
      <p:ext uri="{BB962C8B-B14F-4D97-AF65-F5344CB8AC3E}">
        <p14:creationId xmlns:p14="http://schemas.microsoft.com/office/powerpoint/2010/main" val="14312489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28CBA-3210-FC09-5F6C-6C40B10E40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5D1406-DDCE-2398-ADEA-52E6615CE665}"/>
              </a:ext>
            </a:extLst>
          </p:cNvPr>
          <p:cNvSpPr>
            <a:spLocks noGrp="1"/>
          </p:cNvSpPr>
          <p:nvPr>
            <p:ph type="title"/>
          </p:nvPr>
        </p:nvSpPr>
        <p:spPr>
          <a:xfrm>
            <a:off x="362265" y="136525"/>
            <a:ext cx="10515600" cy="527209"/>
          </a:xfrm>
        </p:spPr>
        <p:txBody>
          <a:bodyPr>
            <a:normAutofit fontScale="90000"/>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What is Q-Learning</a:t>
            </a:r>
          </a:p>
        </p:txBody>
      </p:sp>
      <p:sp>
        <p:nvSpPr>
          <p:cNvPr id="5" name="TextBox 4">
            <a:extLst>
              <a:ext uri="{FF2B5EF4-FFF2-40B4-BE49-F238E27FC236}">
                <a16:creationId xmlns:a16="http://schemas.microsoft.com/office/drawing/2014/main" id="{03A77150-B553-B6FC-AFB5-FD7615034E55}"/>
              </a:ext>
            </a:extLst>
          </p:cNvPr>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a:solidFill>
                  <a:schemeClr val="bg1"/>
                </a:solidFill>
              </a:rPr>
              <a:t>AI/ML Professional Training Program: INNOQUEST COHORT-1</a:t>
            </a:r>
          </a:p>
          <a:p>
            <a:pPr algn="ctr"/>
            <a:r>
              <a:rPr lang="en-US" sz="1400" dirty="0">
                <a:solidFill>
                  <a:schemeClr val="bg1"/>
                </a:solidFill>
              </a:rPr>
              <a:t>Instructor: Mr. Ansar Rahman</a:t>
            </a:r>
          </a:p>
        </p:txBody>
      </p:sp>
      <p:sp>
        <p:nvSpPr>
          <p:cNvPr id="6" name="Slide Number Placeholder 5">
            <a:extLst>
              <a:ext uri="{FF2B5EF4-FFF2-40B4-BE49-F238E27FC236}">
                <a16:creationId xmlns:a16="http://schemas.microsoft.com/office/drawing/2014/main" id="{12B6083D-5791-42B0-48DE-1EC3CA3F9184}"/>
              </a:ext>
            </a:extLst>
          </p:cNvPr>
          <p:cNvSpPr>
            <a:spLocks noGrp="1"/>
          </p:cNvSpPr>
          <p:nvPr>
            <p:ph type="sldNum" sz="quarter" idx="12"/>
          </p:nvPr>
        </p:nvSpPr>
        <p:spPr/>
        <p:txBody>
          <a:bodyPr/>
          <a:lstStyle/>
          <a:p>
            <a:fld id="{2DC0B2A6-010F-471F-851B-4A65FEBB73C7}" type="slidenum">
              <a:rPr lang="en-US" smtClean="0"/>
              <a:t>38</a:t>
            </a:fld>
            <a:endParaRPr lang="en-US"/>
          </a:p>
        </p:txBody>
      </p:sp>
      <p:pic>
        <p:nvPicPr>
          <p:cNvPr id="4" name="Picture 3">
            <a:extLst>
              <a:ext uri="{FF2B5EF4-FFF2-40B4-BE49-F238E27FC236}">
                <a16:creationId xmlns:a16="http://schemas.microsoft.com/office/drawing/2014/main" id="{5B3EE0D8-12C0-2C30-9FCD-8554BE5AC803}"/>
              </a:ext>
            </a:extLst>
          </p:cNvPr>
          <p:cNvPicPr>
            <a:picLocks noChangeAspect="1"/>
          </p:cNvPicPr>
          <p:nvPr/>
        </p:nvPicPr>
        <p:blipFill>
          <a:blip r:embed="rId3"/>
          <a:stretch>
            <a:fillRect/>
          </a:stretch>
        </p:blipFill>
        <p:spPr>
          <a:xfrm>
            <a:off x="1413809" y="1014075"/>
            <a:ext cx="9364382" cy="4829849"/>
          </a:xfrm>
          <a:prstGeom prst="rect">
            <a:avLst/>
          </a:prstGeom>
        </p:spPr>
      </p:pic>
    </p:spTree>
    <p:extLst>
      <p:ext uri="{BB962C8B-B14F-4D97-AF65-F5344CB8AC3E}">
        <p14:creationId xmlns:p14="http://schemas.microsoft.com/office/powerpoint/2010/main" val="7198029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2A0CB-F080-3574-2956-B753E8669D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E058F3-117E-78B1-2FB1-B3CF775589EB}"/>
              </a:ext>
            </a:extLst>
          </p:cNvPr>
          <p:cNvSpPr>
            <a:spLocks noGrp="1"/>
          </p:cNvSpPr>
          <p:nvPr>
            <p:ph type="title"/>
          </p:nvPr>
        </p:nvSpPr>
        <p:spPr>
          <a:xfrm>
            <a:off x="362265" y="136525"/>
            <a:ext cx="10515600" cy="527209"/>
          </a:xfrm>
        </p:spPr>
        <p:txBody>
          <a:bodyPr>
            <a:normAutofit fontScale="90000"/>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What is Q-Learning</a:t>
            </a:r>
          </a:p>
        </p:txBody>
      </p:sp>
      <p:sp>
        <p:nvSpPr>
          <p:cNvPr id="5" name="TextBox 4">
            <a:extLst>
              <a:ext uri="{FF2B5EF4-FFF2-40B4-BE49-F238E27FC236}">
                <a16:creationId xmlns:a16="http://schemas.microsoft.com/office/drawing/2014/main" id="{E187421F-037A-CD18-7121-67ED040645ED}"/>
              </a:ext>
            </a:extLst>
          </p:cNvPr>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a:solidFill>
                  <a:schemeClr val="bg1"/>
                </a:solidFill>
              </a:rPr>
              <a:t>AI/ML Professional Training Program: INNOQUEST COHORT-1</a:t>
            </a:r>
          </a:p>
          <a:p>
            <a:pPr algn="ctr"/>
            <a:r>
              <a:rPr lang="en-US" sz="1400" dirty="0">
                <a:solidFill>
                  <a:schemeClr val="bg1"/>
                </a:solidFill>
              </a:rPr>
              <a:t>Instructor: Mr. Ansar Rahman</a:t>
            </a:r>
          </a:p>
        </p:txBody>
      </p:sp>
      <p:sp>
        <p:nvSpPr>
          <p:cNvPr id="6" name="Slide Number Placeholder 5">
            <a:extLst>
              <a:ext uri="{FF2B5EF4-FFF2-40B4-BE49-F238E27FC236}">
                <a16:creationId xmlns:a16="http://schemas.microsoft.com/office/drawing/2014/main" id="{225A1BF5-F882-82FE-ECD5-C592FAC37EDD}"/>
              </a:ext>
            </a:extLst>
          </p:cNvPr>
          <p:cNvSpPr>
            <a:spLocks noGrp="1"/>
          </p:cNvSpPr>
          <p:nvPr>
            <p:ph type="sldNum" sz="quarter" idx="12"/>
          </p:nvPr>
        </p:nvSpPr>
        <p:spPr/>
        <p:txBody>
          <a:bodyPr/>
          <a:lstStyle/>
          <a:p>
            <a:fld id="{2DC0B2A6-010F-471F-851B-4A65FEBB73C7}" type="slidenum">
              <a:rPr lang="en-US" smtClean="0"/>
              <a:t>39</a:t>
            </a:fld>
            <a:endParaRPr lang="en-US"/>
          </a:p>
        </p:txBody>
      </p:sp>
      <p:pic>
        <p:nvPicPr>
          <p:cNvPr id="4" name="Picture 3">
            <a:extLst>
              <a:ext uri="{FF2B5EF4-FFF2-40B4-BE49-F238E27FC236}">
                <a16:creationId xmlns:a16="http://schemas.microsoft.com/office/drawing/2014/main" id="{95CB282C-3F55-A7A2-B211-ED329D7AEDF3}"/>
              </a:ext>
            </a:extLst>
          </p:cNvPr>
          <p:cNvPicPr>
            <a:picLocks noChangeAspect="1"/>
          </p:cNvPicPr>
          <p:nvPr/>
        </p:nvPicPr>
        <p:blipFill>
          <a:blip r:embed="rId3"/>
          <a:stretch>
            <a:fillRect/>
          </a:stretch>
        </p:blipFill>
        <p:spPr>
          <a:xfrm>
            <a:off x="1470967" y="1104575"/>
            <a:ext cx="9250066" cy="4648849"/>
          </a:xfrm>
          <a:prstGeom prst="rect">
            <a:avLst/>
          </a:prstGeom>
        </p:spPr>
      </p:pic>
    </p:spTree>
    <p:extLst>
      <p:ext uri="{BB962C8B-B14F-4D97-AF65-F5344CB8AC3E}">
        <p14:creationId xmlns:p14="http://schemas.microsoft.com/office/powerpoint/2010/main" val="2733296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483" y="71377"/>
            <a:ext cx="10515600" cy="1325563"/>
          </a:xfrm>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Components of RL</a:t>
            </a:r>
          </a:p>
        </p:txBody>
      </p:sp>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a:solidFill>
                  <a:schemeClr val="bg1"/>
                </a:solidFill>
              </a:rPr>
              <a:t>AI/ML Professional Training Program: INNOQUEST COHORT-1</a:t>
            </a:r>
          </a:p>
          <a:p>
            <a:pPr algn="ctr"/>
            <a:r>
              <a:rPr lang="en-US" sz="1400" dirty="0">
                <a:solidFill>
                  <a:schemeClr val="bg1"/>
                </a:solidFill>
              </a:rPr>
              <a:t>Instructor: Mr. Ansar Rahman</a:t>
            </a:r>
          </a:p>
        </p:txBody>
      </p:sp>
      <p:sp>
        <p:nvSpPr>
          <p:cNvPr id="6" name="Slide Number Placeholder 5"/>
          <p:cNvSpPr>
            <a:spLocks noGrp="1"/>
          </p:cNvSpPr>
          <p:nvPr>
            <p:ph type="sldNum" sz="quarter" idx="12"/>
          </p:nvPr>
        </p:nvSpPr>
        <p:spPr/>
        <p:txBody>
          <a:bodyPr/>
          <a:lstStyle/>
          <a:p>
            <a:fld id="{2DC0B2A6-010F-471F-851B-4A65FEBB73C7}" type="slidenum">
              <a:rPr lang="en-US" smtClean="0"/>
              <a:t>4</a:t>
            </a:fld>
            <a:endParaRPr lang="en-US" dirty="0"/>
          </a:p>
        </p:txBody>
      </p:sp>
      <p:sp>
        <p:nvSpPr>
          <p:cNvPr id="4" name="Rectangle 1"/>
          <p:cNvSpPr>
            <a:spLocks noGrp="1" noChangeArrowheads="1"/>
          </p:cNvSpPr>
          <p:nvPr>
            <p:ph idx="1"/>
          </p:nvPr>
        </p:nvSpPr>
        <p:spPr bwMode="auto">
          <a:xfrm>
            <a:off x="242483" y="1181065"/>
            <a:ext cx="11455579"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algn="just" eaLnBrk="0" fontAlgn="base" hangingPunct="0">
              <a:lnSpc>
                <a:spcPct val="100000"/>
              </a:lnSpc>
              <a:spcBef>
                <a:spcPct val="0"/>
              </a:spcBef>
              <a:spcAft>
                <a:spcPct val="0"/>
              </a:spcAft>
              <a:buNone/>
            </a:pPr>
            <a:r>
              <a:rPr lang="en-US" b="1" dirty="0">
                <a:latin typeface="Times New Roman" panose="02020603050405020304" pitchFamily="18" charset="0"/>
                <a:cs typeface="Times New Roman" panose="02020603050405020304" pitchFamily="18" charset="0"/>
              </a:rPr>
              <a:t>Agent</a:t>
            </a:r>
            <a:r>
              <a:rPr lang="en-US" dirty="0">
                <a:latin typeface="Times New Roman" panose="02020603050405020304" pitchFamily="18" charset="0"/>
                <a:cs typeface="Times New Roman" panose="02020603050405020304" pitchFamily="18" charset="0"/>
              </a:rPr>
              <a:t>: an entity that learns how to make decisions and interacts with its surrounding environment by taking an action. </a:t>
            </a:r>
          </a:p>
          <a:p>
            <a:pPr marL="0" lvl="0" indent="0" algn="just" eaLnBrk="0" fontAlgn="base" hangingPunct="0">
              <a:lnSpc>
                <a:spcPct val="100000"/>
              </a:lnSpc>
              <a:spcBef>
                <a:spcPct val="0"/>
              </a:spcBef>
              <a:spcAft>
                <a:spcPct val="0"/>
              </a:spcAft>
              <a:buNone/>
            </a:pPr>
            <a:endParaRPr lang="en-US" dirty="0">
              <a:latin typeface="Times New Roman" panose="02020603050405020304" pitchFamily="18" charset="0"/>
              <a:cs typeface="Times New Roman" panose="02020603050405020304" pitchFamily="18" charset="0"/>
            </a:endParaRPr>
          </a:p>
          <a:p>
            <a:pPr marL="0" lvl="0" indent="0" algn="just" eaLnBrk="0" fontAlgn="base" hangingPunct="0">
              <a:lnSpc>
                <a:spcPct val="100000"/>
              </a:lnSpc>
              <a:spcBef>
                <a:spcPct val="0"/>
              </a:spcBef>
              <a:spcAft>
                <a:spcPct val="0"/>
              </a:spcAft>
              <a:buNone/>
            </a:pPr>
            <a:r>
              <a:rPr lang="en-US" b="1" dirty="0">
                <a:latin typeface="Times New Roman" panose="02020603050405020304" pitchFamily="18" charset="0"/>
                <a:cs typeface="Times New Roman" panose="02020603050405020304" pitchFamily="18" charset="0"/>
              </a:rPr>
              <a:t>Environment</a:t>
            </a:r>
            <a:r>
              <a:rPr lang="en-US" dirty="0">
                <a:latin typeface="Times New Roman" panose="02020603050405020304" pitchFamily="18" charset="0"/>
                <a:cs typeface="Times New Roman" panose="02020603050405020304" pitchFamily="18" charset="0"/>
              </a:rPr>
              <a:t>: anything that falls outside the agent. The environment communicates with the agent and determines the reward signal for the agent’s action as well as its observations.</a:t>
            </a:r>
          </a:p>
          <a:p>
            <a:pPr marL="0" lvl="0" indent="0" algn="just" eaLnBrk="0" fontAlgn="base" hangingPunct="0">
              <a:lnSpc>
                <a:spcPct val="100000"/>
              </a:lnSpc>
              <a:spcBef>
                <a:spcPct val="0"/>
              </a:spcBef>
              <a:spcAft>
                <a:spcPct val="0"/>
              </a:spcAft>
              <a:buNone/>
            </a:pPr>
            <a:endParaRPr lang="en-US" dirty="0">
              <a:latin typeface="Times New Roman" panose="02020603050405020304" pitchFamily="18" charset="0"/>
              <a:cs typeface="Times New Roman" panose="02020603050405020304" pitchFamily="18" charset="0"/>
            </a:endParaRPr>
          </a:p>
          <a:p>
            <a:pPr marL="0" lvl="0" indent="0" algn="just" eaLnBrk="0" fontAlgn="base" hangingPunct="0">
              <a:lnSpc>
                <a:spcPct val="100000"/>
              </a:lnSpc>
              <a:spcBef>
                <a:spcPct val="0"/>
              </a:spcBef>
              <a:spcAft>
                <a:spcPct val="0"/>
              </a:spcAft>
              <a:buNone/>
            </a:pPr>
            <a:r>
              <a:rPr lang="en-US" b="1" dirty="0">
                <a:latin typeface="Times New Roman" panose="02020603050405020304" pitchFamily="18" charset="0"/>
                <a:cs typeface="Times New Roman" panose="02020603050405020304" pitchFamily="18" charset="0"/>
              </a:rPr>
              <a:t>State</a:t>
            </a:r>
            <a:r>
              <a:rPr lang="en-US" dirty="0">
                <a:latin typeface="Times New Roman" panose="02020603050405020304" pitchFamily="18" charset="0"/>
                <a:cs typeface="Times New Roman" panose="02020603050405020304" pitchFamily="18" charset="0"/>
              </a:rPr>
              <a:t>: A representation of the current situation in the environment. </a:t>
            </a:r>
          </a:p>
          <a:p>
            <a:pPr marL="0" lvl="0" indent="0" algn="just" eaLnBrk="0" fontAlgn="base" hangingPunct="0">
              <a:lnSpc>
                <a:spcPct val="100000"/>
              </a:lnSpc>
              <a:spcBef>
                <a:spcPct val="0"/>
              </a:spcBef>
              <a:spcAft>
                <a:spcPct val="0"/>
              </a:spcAft>
              <a:buNone/>
            </a:pPr>
            <a:endParaRPr lang="en-US" dirty="0">
              <a:latin typeface="Times New Roman" panose="02020603050405020304" pitchFamily="18" charset="0"/>
              <a:cs typeface="Times New Roman" panose="02020603050405020304" pitchFamily="18" charset="0"/>
            </a:endParaRPr>
          </a:p>
          <a:p>
            <a:pPr marL="0" lvl="0" indent="0" algn="just" eaLnBrk="0" fontAlgn="base" hangingPunct="0">
              <a:lnSpc>
                <a:spcPct val="100000"/>
              </a:lnSpc>
              <a:spcBef>
                <a:spcPct val="0"/>
              </a:spcBef>
              <a:spcAft>
                <a:spcPct val="0"/>
              </a:spcAft>
              <a:buNone/>
            </a:pPr>
            <a:r>
              <a:rPr lang="en-US" b="1" dirty="0">
                <a:latin typeface="Times New Roman" panose="02020603050405020304" pitchFamily="18" charset="0"/>
                <a:cs typeface="Times New Roman" panose="02020603050405020304" pitchFamily="18" charset="0"/>
              </a:rPr>
              <a:t>Action</a:t>
            </a:r>
            <a:r>
              <a:rPr lang="en-US" dirty="0">
                <a:latin typeface="Times New Roman" panose="02020603050405020304" pitchFamily="18" charset="0"/>
                <a:cs typeface="Times New Roman" panose="02020603050405020304" pitchFamily="18" charset="0"/>
              </a:rPr>
              <a:t>: A decision or move made by the agent at a given state.</a:t>
            </a:r>
          </a:p>
          <a:p>
            <a:pPr marL="0" lvl="0" indent="0" eaLnBrk="0" fontAlgn="base" hangingPunct="0">
              <a:lnSpc>
                <a:spcPct val="100000"/>
              </a:lnSpc>
              <a:spcBef>
                <a:spcPct val="0"/>
              </a:spcBef>
              <a:spcAft>
                <a:spcPct val="0"/>
              </a:spcAft>
              <a:buNone/>
            </a:pPr>
            <a:endParaRPr lang="en-US" sz="2000" dirty="0">
              <a:latin typeface="Times New Roman" panose="02020603050405020304" pitchFamily="18" charset="0"/>
              <a:cs typeface="Times New Roman" panose="02020603050405020304" pitchFamily="18" charset="0"/>
            </a:endParaRPr>
          </a:p>
          <a:p>
            <a:pPr marL="0" indent="0" algn="just" eaLnBrk="0" fontAlgn="base" hangingPunct="0">
              <a:lnSpc>
                <a:spcPct val="100000"/>
              </a:lnSpc>
              <a:spcBef>
                <a:spcPct val="0"/>
              </a:spcBef>
              <a:spcAft>
                <a:spcPct val="0"/>
              </a:spcAft>
              <a:buNone/>
            </a:pPr>
            <a:endParaRPr lang="en-US" sz="2000" dirty="0">
              <a:latin typeface="Times New Roman" panose="02020603050405020304" pitchFamily="18" charset="0"/>
              <a:cs typeface="Times New Roman" panose="02020603050405020304" pitchFamily="18" charset="0"/>
            </a:endParaRPr>
          </a:p>
          <a:p>
            <a:pPr marL="514350" lvl="0" indent="-514350" algn="just" eaLnBrk="0" fontAlgn="base" hangingPunct="0">
              <a:lnSpc>
                <a:spcPct val="100000"/>
              </a:lnSpc>
              <a:spcBef>
                <a:spcPct val="0"/>
              </a:spcBef>
              <a:spcAft>
                <a:spcPct val="0"/>
              </a:spcAft>
              <a:buFont typeface="+mj-lt"/>
              <a:buAutoNum type="arabicPeriod"/>
            </a:pPr>
            <a:endParaRPr lang="en-US" sz="2000" dirty="0">
              <a:latin typeface="Times New Roman" panose="02020603050405020304" pitchFamily="18" charset="0"/>
              <a:cs typeface="Times New Roman" panose="02020603050405020304" pitchFamily="18" charset="0"/>
            </a:endParaRPr>
          </a:p>
          <a:p>
            <a:pPr marL="514350" marR="0" lvl="0" indent="-514350" algn="just" defTabSz="914400" rtl="0" eaLnBrk="0" fontAlgn="base" latinLnBrk="0" hangingPunct="0">
              <a:lnSpc>
                <a:spcPct val="100000"/>
              </a:lnSpc>
              <a:spcBef>
                <a:spcPct val="0"/>
              </a:spcBef>
              <a:spcAft>
                <a:spcPct val="0"/>
              </a:spcAft>
              <a:buClrTx/>
              <a:buSzTx/>
              <a:buFont typeface="+mj-lt"/>
              <a:buAutoNum type="arabicPeriod"/>
              <a:tabLst/>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03840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AB6F3-F5B2-E23E-42D9-EC4CD30554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BFC931-08D4-44C0-A930-92A13399B9C6}"/>
              </a:ext>
            </a:extLst>
          </p:cNvPr>
          <p:cNvSpPr>
            <a:spLocks noGrp="1"/>
          </p:cNvSpPr>
          <p:nvPr>
            <p:ph type="title"/>
          </p:nvPr>
        </p:nvSpPr>
        <p:spPr>
          <a:xfrm>
            <a:off x="362265" y="136525"/>
            <a:ext cx="10515600" cy="527209"/>
          </a:xfrm>
        </p:spPr>
        <p:txBody>
          <a:bodyPr>
            <a:normAutofit fontScale="90000"/>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What is Q-Learning</a:t>
            </a:r>
          </a:p>
        </p:txBody>
      </p:sp>
      <p:sp>
        <p:nvSpPr>
          <p:cNvPr id="5" name="TextBox 4">
            <a:extLst>
              <a:ext uri="{FF2B5EF4-FFF2-40B4-BE49-F238E27FC236}">
                <a16:creationId xmlns:a16="http://schemas.microsoft.com/office/drawing/2014/main" id="{80B9E60B-B4D3-9FF1-8677-CDC47AD2B8CD}"/>
              </a:ext>
            </a:extLst>
          </p:cNvPr>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a:solidFill>
                  <a:schemeClr val="bg1"/>
                </a:solidFill>
              </a:rPr>
              <a:t>AI/ML Professional Training Program: INNOQUEST COHORT-1</a:t>
            </a:r>
          </a:p>
          <a:p>
            <a:pPr algn="ctr"/>
            <a:r>
              <a:rPr lang="en-US" sz="1400" dirty="0">
                <a:solidFill>
                  <a:schemeClr val="bg1"/>
                </a:solidFill>
              </a:rPr>
              <a:t>Instructor: Mr. Ansar Rahman</a:t>
            </a:r>
          </a:p>
        </p:txBody>
      </p:sp>
      <p:sp>
        <p:nvSpPr>
          <p:cNvPr id="6" name="Slide Number Placeholder 5">
            <a:extLst>
              <a:ext uri="{FF2B5EF4-FFF2-40B4-BE49-F238E27FC236}">
                <a16:creationId xmlns:a16="http://schemas.microsoft.com/office/drawing/2014/main" id="{D652611F-EEE2-E5CD-6ED9-1439E07E784B}"/>
              </a:ext>
            </a:extLst>
          </p:cNvPr>
          <p:cNvSpPr>
            <a:spLocks noGrp="1"/>
          </p:cNvSpPr>
          <p:nvPr>
            <p:ph type="sldNum" sz="quarter" idx="12"/>
          </p:nvPr>
        </p:nvSpPr>
        <p:spPr/>
        <p:txBody>
          <a:bodyPr/>
          <a:lstStyle/>
          <a:p>
            <a:fld id="{2DC0B2A6-010F-471F-851B-4A65FEBB73C7}" type="slidenum">
              <a:rPr lang="en-US" smtClean="0"/>
              <a:t>40</a:t>
            </a:fld>
            <a:endParaRPr lang="en-US"/>
          </a:p>
        </p:txBody>
      </p:sp>
      <p:pic>
        <p:nvPicPr>
          <p:cNvPr id="4" name="Picture 3">
            <a:extLst>
              <a:ext uri="{FF2B5EF4-FFF2-40B4-BE49-F238E27FC236}">
                <a16:creationId xmlns:a16="http://schemas.microsoft.com/office/drawing/2014/main" id="{3901E890-5848-B435-4271-A1BF9CAF2892}"/>
              </a:ext>
            </a:extLst>
          </p:cNvPr>
          <p:cNvPicPr>
            <a:picLocks noChangeAspect="1"/>
          </p:cNvPicPr>
          <p:nvPr/>
        </p:nvPicPr>
        <p:blipFill>
          <a:blip r:embed="rId3"/>
          <a:stretch>
            <a:fillRect/>
          </a:stretch>
        </p:blipFill>
        <p:spPr>
          <a:xfrm>
            <a:off x="1447151" y="999786"/>
            <a:ext cx="9297698" cy="4858428"/>
          </a:xfrm>
          <a:prstGeom prst="rect">
            <a:avLst/>
          </a:prstGeom>
        </p:spPr>
      </p:pic>
    </p:spTree>
    <p:extLst>
      <p:ext uri="{BB962C8B-B14F-4D97-AF65-F5344CB8AC3E}">
        <p14:creationId xmlns:p14="http://schemas.microsoft.com/office/powerpoint/2010/main" val="27075356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2973" y="275559"/>
            <a:ext cx="10515600" cy="1325563"/>
          </a:xfrm>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How Q-learning works by using the Frozen Lake example</a:t>
            </a:r>
          </a:p>
        </p:txBody>
      </p:sp>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a:solidFill>
                  <a:schemeClr val="bg1"/>
                </a:solidFill>
              </a:rPr>
              <a:t>AI/ML Professional Training Program: INNOQUEST COHORT-1</a:t>
            </a:r>
          </a:p>
          <a:p>
            <a:pPr algn="ctr"/>
            <a:r>
              <a:rPr lang="en-US" sz="1400" dirty="0">
                <a:solidFill>
                  <a:schemeClr val="bg1"/>
                </a:solidFill>
              </a:rPr>
              <a:t>Instructor: Mr. Ansar Rahman</a:t>
            </a:r>
          </a:p>
        </p:txBody>
      </p:sp>
      <p:sp>
        <p:nvSpPr>
          <p:cNvPr id="6" name="Slide Number Placeholder 5"/>
          <p:cNvSpPr>
            <a:spLocks noGrp="1"/>
          </p:cNvSpPr>
          <p:nvPr>
            <p:ph type="sldNum" sz="quarter" idx="12"/>
          </p:nvPr>
        </p:nvSpPr>
        <p:spPr/>
        <p:txBody>
          <a:bodyPr/>
          <a:lstStyle/>
          <a:p>
            <a:fld id="{2DC0B2A6-010F-471F-851B-4A65FEBB73C7}" type="slidenum">
              <a:rPr lang="en-US" smtClean="0"/>
              <a:t>41</a:t>
            </a:fld>
            <a:endParaRPr lang="en-US"/>
          </a:p>
        </p:txBody>
      </p:sp>
      <p:pic>
        <p:nvPicPr>
          <p:cNvPr id="9220" name="Picture 4" descr="Q-Learning Visualization"/>
          <p:cNvPicPr>
            <a:picLocks noGrp="1" noChangeAspect="1" noChangeArrowheads="1" noCro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flipH="1">
            <a:off x="920778" y="1505244"/>
            <a:ext cx="2125699" cy="21256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rotWithShape="1">
          <a:blip r:embed="rId4"/>
          <a:srcRect l="6006"/>
          <a:stretch/>
        </p:blipFill>
        <p:spPr>
          <a:xfrm flipH="1">
            <a:off x="5970273" y="1505244"/>
            <a:ext cx="2086798" cy="2095748"/>
          </a:xfrm>
          <a:prstGeom prst="rect">
            <a:avLst/>
          </a:prstGeom>
        </p:spPr>
      </p:pic>
      <p:pic>
        <p:nvPicPr>
          <p:cNvPr id="9" name="Picture 8"/>
          <p:cNvPicPr>
            <a:picLocks noChangeAspect="1"/>
          </p:cNvPicPr>
          <p:nvPr/>
        </p:nvPicPr>
        <p:blipFill>
          <a:blip r:embed="rId5"/>
          <a:stretch>
            <a:fillRect/>
          </a:stretch>
        </p:blipFill>
        <p:spPr>
          <a:xfrm flipH="1">
            <a:off x="3446455" y="1519293"/>
            <a:ext cx="2123840" cy="2103991"/>
          </a:xfrm>
          <a:prstGeom prst="rect">
            <a:avLst/>
          </a:prstGeom>
        </p:spPr>
      </p:pic>
      <p:pic>
        <p:nvPicPr>
          <p:cNvPr id="10" name="Picture 9"/>
          <p:cNvPicPr>
            <a:picLocks noChangeAspect="1"/>
          </p:cNvPicPr>
          <p:nvPr/>
        </p:nvPicPr>
        <p:blipFill>
          <a:blip r:embed="rId6"/>
          <a:stretch>
            <a:fillRect/>
          </a:stretch>
        </p:blipFill>
        <p:spPr>
          <a:xfrm flipH="1">
            <a:off x="8457049" y="1505244"/>
            <a:ext cx="2046653" cy="2085513"/>
          </a:xfrm>
          <a:prstGeom prst="rect">
            <a:avLst/>
          </a:prstGeom>
        </p:spPr>
      </p:pic>
      <p:pic>
        <p:nvPicPr>
          <p:cNvPr id="11" name="Picture 10"/>
          <p:cNvPicPr>
            <a:picLocks noChangeAspect="1"/>
          </p:cNvPicPr>
          <p:nvPr/>
        </p:nvPicPr>
        <p:blipFill>
          <a:blip r:embed="rId7"/>
          <a:stretch>
            <a:fillRect/>
          </a:stretch>
        </p:blipFill>
        <p:spPr>
          <a:xfrm flipH="1">
            <a:off x="1644229" y="3886536"/>
            <a:ext cx="2151695" cy="2151695"/>
          </a:xfrm>
          <a:prstGeom prst="rect">
            <a:avLst/>
          </a:prstGeom>
        </p:spPr>
      </p:pic>
      <p:pic>
        <p:nvPicPr>
          <p:cNvPr id="12" name="Picture 11"/>
          <p:cNvPicPr>
            <a:picLocks noChangeAspect="1"/>
          </p:cNvPicPr>
          <p:nvPr/>
        </p:nvPicPr>
        <p:blipFill>
          <a:blip r:embed="rId8"/>
          <a:stretch>
            <a:fillRect/>
          </a:stretch>
        </p:blipFill>
        <p:spPr>
          <a:xfrm flipH="1">
            <a:off x="4508375" y="3914055"/>
            <a:ext cx="2172934" cy="2159354"/>
          </a:xfrm>
          <a:prstGeom prst="rect">
            <a:avLst/>
          </a:prstGeom>
        </p:spPr>
      </p:pic>
      <p:pic>
        <p:nvPicPr>
          <p:cNvPr id="13" name="Picture 12"/>
          <p:cNvPicPr>
            <a:picLocks noChangeAspect="1"/>
          </p:cNvPicPr>
          <p:nvPr/>
        </p:nvPicPr>
        <p:blipFill>
          <a:blip r:embed="rId9"/>
          <a:stretch>
            <a:fillRect/>
          </a:stretch>
        </p:blipFill>
        <p:spPr>
          <a:xfrm flipH="1">
            <a:off x="7393760" y="3914055"/>
            <a:ext cx="2142916" cy="2142916"/>
          </a:xfrm>
          <a:prstGeom prst="rect">
            <a:avLst/>
          </a:prstGeom>
        </p:spPr>
      </p:pic>
    </p:spTree>
    <p:extLst>
      <p:ext uri="{BB962C8B-B14F-4D97-AF65-F5344CB8AC3E}">
        <p14:creationId xmlns:p14="http://schemas.microsoft.com/office/powerpoint/2010/main" val="36031693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Initialize Q-Table</a:t>
            </a:r>
          </a:p>
        </p:txBody>
      </p:sp>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a:solidFill>
                  <a:schemeClr val="bg1"/>
                </a:solidFill>
              </a:rPr>
              <a:t>AI/ML Professional Training Program: INNOQUEST COHORT-1</a:t>
            </a:r>
          </a:p>
          <a:p>
            <a:pPr algn="ctr"/>
            <a:r>
              <a:rPr lang="en-US" sz="1400" dirty="0">
                <a:solidFill>
                  <a:schemeClr val="bg1"/>
                </a:solidFill>
              </a:rPr>
              <a:t>Instructor: Mr. Ansar Rahman</a:t>
            </a:r>
          </a:p>
        </p:txBody>
      </p:sp>
      <p:sp>
        <p:nvSpPr>
          <p:cNvPr id="6" name="Slide Number Placeholder 5"/>
          <p:cNvSpPr>
            <a:spLocks noGrp="1"/>
          </p:cNvSpPr>
          <p:nvPr>
            <p:ph type="sldNum" sz="quarter" idx="12"/>
          </p:nvPr>
        </p:nvSpPr>
        <p:spPr/>
        <p:txBody>
          <a:bodyPr/>
          <a:lstStyle/>
          <a:p>
            <a:fld id="{2DC0B2A6-010F-471F-851B-4A65FEBB73C7}" type="slidenum">
              <a:rPr lang="en-US" smtClean="0"/>
              <a:t>42</a:t>
            </a:fld>
            <a:endParaRPr lang="en-US"/>
          </a:p>
        </p:txBody>
      </p:sp>
      <p:pic>
        <p:nvPicPr>
          <p:cNvPr id="7" name="Picture 6"/>
          <p:cNvPicPr>
            <a:picLocks noChangeAspect="1"/>
          </p:cNvPicPr>
          <p:nvPr/>
        </p:nvPicPr>
        <p:blipFill>
          <a:blip r:embed="rId3"/>
          <a:stretch>
            <a:fillRect/>
          </a:stretch>
        </p:blipFill>
        <p:spPr>
          <a:xfrm>
            <a:off x="2743200" y="1690688"/>
            <a:ext cx="4991100" cy="3992880"/>
          </a:xfrm>
          <a:prstGeom prst="rect">
            <a:avLst/>
          </a:prstGeom>
        </p:spPr>
      </p:pic>
    </p:spTree>
    <p:extLst>
      <p:ext uri="{BB962C8B-B14F-4D97-AF65-F5344CB8AC3E}">
        <p14:creationId xmlns:p14="http://schemas.microsoft.com/office/powerpoint/2010/main" val="13813698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Update Q-Table</a:t>
            </a:r>
          </a:p>
        </p:txBody>
      </p:sp>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a:solidFill>
                  <a:schemeClr val="bg1"/>
                </a:solidFill>
              </a:rPr>
              <a:t>AI/ML Professional Training Program: INNOQUEST COHORT-1</a:t>
            </a:r>
          </a:p>
          <a:p>
            <a:pPr algn="ctr"/>
            <a:r>
              <a:rPr lang="en-US" sz="1400" dirty="0">
                <a:solidFill>
                  <a:schemeClr val="bg1"/>
                </a:solidFill>
              </a:rPr>
              <a:t>Instructor: Mr. Ansar Rahman</a:t>
            </a:r>
          </a:p>
        </p:txBody>
      </p:sp>
      <p:sp>
        <p:nvSpPr>
          <p:cNvPr id="6" name="Slide Number Placeholder 5"/>
          <p:cNvSpPr>
            <a:spLocks noGrp="1"/>
          </p:cNvSpPr>
          <p:nvPr>
            <p:ph type="sldNum" sz="quarter" idx="12"/>
          </p:nvPr>
        </p:nvSpPr>
        <p:spPr/>
        <p:txBody>
          <a:bodyPr/>
          <a:lstStyle/>
          <a:p>
            <a:fld id="{2DC0B2A6-010F-471F-851B-4A65FEBB73C7}" type="slidenum">
              <a:rPr lang="en-US" smtClean="0"/>
              <a:t>43</a:t>
            </a:fld>
            <a:endParaRPr lang="en-US"/>
          </a:p>
        </p:txBody>
      </p:sp>
      <p:pic>
        <p:nvPicPr>
          <p:cNvPr id="10" name="Picture 9"/>
          <p:cNvPicPr>
            <a:picLocks noChangeAspect="1"/>
          </p:cNvPicPr>
          <p:nvPr/>
        </p:nvPicPr>
        <p:blipFill rotWithShape="1">
          <a:blip r:embed="rId3"/>
          <a:srcRect l="4175" t="7908" r="2953" b="8594"/>
          <a:stretch/>
        </p:blipFill>
        <p:spPr>
          <a:xfrm>
            <a:off x="66564" y="1813560"/>
            <a:ext cx="5466748" cy="3931920"/>
          </a:xfrm>
          <a:prstGeom prst="rect">
            <a:avLst/>
          </a:prstGeom>
        </p:spPr>
      </p:pic>
      <p:sp>
        <p:nvSpPr>
          <p:cNvPr id="4" name="Rectangle 3"/>
          <p:cNvSpPr/>
          <p:nvPr/>
        </p:nvSpPr>
        <p:spPr>
          <a:xfrm>
            <a:off x="5533312" y="2537014"/>
            <a:ext cx="6440596" cy="3046988"/>
          </a:xfrm>
          <a:prstGeom prst="rect">
            <a:avLst/>
          </a:prstGeom>
        </p:spPr>
        <p:txBody>
          <a:bodyPr wrap="square">
            <a:spAutoFit/>
          </a:bodyPr>
          <a:lstStyle/>
          <a:p>
            <a:pPr algn="just"/>
            <a:r>
              <a:rPr lang="en-US" sz="2400" b="1" dirty="0">
                <a:solidFill>
                  <a:srgbClr val="05192D"/>
                </a:solidFill>
                <a:latin typeface="Times New Roman" panose="02020603050405020304" pitchFamily="18" charset="0"/>
                <a:cs typeface="Times New Roman" panose="02020603050405020304" pitchFamily="18" charset="0"/>
              </a:rPr>
              <a:t>Measuring the Rewards</a:t>
            </a:r>
          </a:p>
          <a:p>
            <a:pPr algn="just"/>
            <a:r>
              <a:rPr lang="en-US" sz="2400" dirty="0">
                <a:solidFill>
                  <a:srgbClr val="05192D"/>
                </a:solidFill>
                <a:latin typeface="Times New Roman" panose="02020603050405020304" pitchFamily="18" charset="0"/>
                <a:cs typeface="Times New Roman" panose="02020603050405020304" pitchFamily="18" charset="0"/>
              </a:rPr>
              <a:t>After taking the action, we will measure the outcome and the reward. </a:t>
            </a:r>
          </a:p>
          <a:p>
            <a:pPr algn="just">
              <a:buFont typeface="Arial" panose="020B0604020202020204" pitchFamily="34" charset="0"/>
              <a:buChar char="•"/>
            </a:pPr>
            <a:r>
              <a:rPr lang="en-US" sz="2400" dirty="0">
                <a:solidFill>
                  <a:srgbClr val="05192D"/>
                </a:solidFill>
                <a:latin typeface="Times New Roman" panose="02020603050405020304" pitchFamily="18" charset="0"/>
                <a:cs typeface="Times New Roman" panose="02020603050405020304" pitchFamily="18" charset="0"/>
              </a:rPr>
              <a:t>The reward for reaching the goal is +1</a:t>
            </a:r>
          </a:p>
          <a:p>
            <a:pPr algn="just">
              <a:buFont typeface="Arial" panose="020B0604020202020204" pitchFamily="34" charset="0"/>
              <a:buChar char="•"/>
            </a:pPr>
            <a:r>
              <a:rPr lang="en-US" sz="2400" dirty="0">
                <a:solidFill>
                  <a:srgbClr val="05192D"/>
                </a:solidFill>
                <a:latin typeface="Times New Roman" panose="02020603050405020304" pitchFamily="18" charset="0"/>
                <a:cs typeface="Times New Roman" panose="02020603050405020304" pitchFamily="18" charset="0"/>
              </a:rPr>
              <a:t>The reward for taking the wrong path (falling into the hole) is 0</a:t>
            </a:r>
          </a:p>
          <a:p>
            <a:pPr algn="just">
              <a:buFont typeface="Arial" panose="020B0604020202020204" pitchFamily="34" charset="0"/>
              <a:buChar char="•"/>
            </a:pPr>
            <a:r>
              <a:rPr lang="en-US" sz="2400" dirty="0">
                <a:solidFill>
                  <a:srgbClr val="05192D"/>
                </a:solidFill>
                <a:latin typeface="Times New Roman" panose="02020603050405020304" pitchFamily="18" charset="0"/>
                <a:cs typeface="Times New Roman" panose="02020603050405020304" pitchFamily="18" charset="0"/>
              </a:rPr>
              <a:t>The reward for Idle or moving on the frozen lake is also 0. </a:t>
            </a:r>
            <a:endParaRPr lang="en-US" sz="2400" b="0" i="0" dirty="0">
              <a:solidFill>
                <a:srgbClr val="05192D"/>
              </a:solidFill>
              <a:effectLst/>
              <a:latin typeface="Times New Roman" panose="02020603050405020304" pitchFamily="18" charset="0"/>
              <a:cs typeface="Times New Roman" panose="02020603050405020304" pitchFamily="18" charset="0"/>
            </a:endParaRPr>
          </a:p>
        </p:txBody>
      </p:sp>
      <p:sp>
        <p:nvSpPr>
          <p:cNvPr id="8" name="Rectangle 7"/>
          <p:cNvSpPr/>
          <p:nvPr/>
        </p:nvSpPr>
        <p:spPr>
          <a:xfrm>
            <a:off x="5406809" y="1985468"/>
            <a:ext cx="6887783" cy="461665"/>
          </a:xfrm>
          <a:prstGeom prst="rect">
            <a:avLst/>
          </a:prstGeom>
        </p:spPr>
        <p:txBody>
          <a:bodyPr wrap="none">
            <a:spAutoFit/>
          </a:bodyPr>
          <a:lstStyle/>
          <a:p>
            <a:pPr marL="285750" indent="-285750">
              <a:buFont typeface="Arial" panose="020B0604020202020204" pitchFamily="34" charset="0"/>
              <a:buChar char="•"/>
            </a:pPr>
            <a:r>
              <a:rPr lang="en-US" sz="2400" dirty="0">
                <a:solidFill>
                  <a:srgbClr val="05192D"/>
                </a:solidFill>
                <a:latin typeface="Times New Roman" panose="02020603050405020304" pitchFamily="18" charset="0"/>
                <a:cs typeface="Times New Roman" panose="02020603050405020304" pitchFamily="18" charset="0"/>
              </a:rPr>
              <a:t>The Q-Table is updated using the Bellman equation.</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99499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Updated Q-Table</a:t>
            </a:r>
          </a:p>
        </p:txBody>
      </p:sp>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a:solidFill>
                  <a:schemeClr val="bg1"/>
                </a:solidFill>
              </a:rPr>
              <a:t>AI/ML Professional Training Program: INNOQUEST COHORT-1</a:t>
            </a:r>
          </a:p>
          <a:p>
            <a:pPr algn="ctr"/>
            <a:r>
              <a:rPr lang="en-US" sz="1400" dirty="0">
                <a:solidFill>
                  <a:schemeClr val="bg1"/>
                </a:solidFill>
              </a:rPr>
              <a:t>Instructor: Mr. Ansar Rahman</a:t>
            </a:r>
          </a:p>
        </p:txBody>
      </p:sp>
      <p:sp>
        <p:nvSpPr>
          <p:cNvPr id="6" name="Slide Number Placeholder 5"/>
          <p:cNvSpPr>
            <a:spLocks noGrp="1"/>
          </p:cNvSpPr>
          <p:nvPr>
            <p:ph type="sldNum" sz="quarter" idx="12"/>
          </p:nvPr>
        </p:nvSpPr>
        <p:spPr/>
        <p:txBody>
          <a:bodyPr/>
          <a:lstStyle/>
          <a:p>
            <a:fld id="{2DC0B2A6-010F-471F-851B-4A65FEBB73C7}" type="slidenum">
              <a:rPr lang="en-US" smtClean="0"/>
              <a:t>44</a:t>
            </a:fld>
            <a:endParaRPr lang="en-US"/>
          </a:p>
        </p:txBody>
      </p:sp>
      <p:pic>
        <p:nvPicPr>
          <p:cNvPr id="7" name="Picture 6"/>
          <p:cNvPicPr>
            <a:picLocks noChangeAspect="1"/>
          </p:cNvPicPr>
          <p:nvPr/>
        </p:nvPicPr>
        <p:blipFill>
          <a:blip r:embed="rId3"/>
          <a:stretch>
            <a:fillRect/>
          </a:stretch>
        </p:blipFill>
        <p:spPr>
          <a:xfrm>
            <a:off x="1809750" y="1378426"/>
            <a:ext cx="5905500" cy="4724400"/>
          </a:xfrm>
          <a:prstGeom prst="rect">
            <a:avLst/>
          </a:prstGeom>
        </p:spPr>
      </p:pic>
    </p:spTree>
    <p:extLst>
      <p:ext uri="{BB962C8B-B14F-4D97-AF65-F5344CB8AC3E}">
        <p14:creationId xmlns:p14="http://schemas.microsoft.com/office/powerpoint/2010/main" val="26409685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2CC9E28-FACB-4F1E-9A67-89474E37D92A}" type="slidenum">
              <a:rPr lang="en-US" smtClean="0"/>
              <a:t>45</a:t>
            </a:fld>
            <a:endParaRPr lang="en-US"/>
          </a:p>
        </p:txBody>
      </p:sp>
      <p:sp>
        <p:nvSpPr>
          <p:cNvPr id="2" name="Title 1"/>
          <p:cNvSpPr>
            <a:spLocks noGrp="1"/>
          </p:cNvSpPr>
          <p:nvPr>
            <p:ph type="title" idx="4294967295"/>
          </p:nvPr>
        </p:nvSpPr>
        <p:spPr>
          <a:xfrm>
            <a:off x="354842" y="401332"/>
            <a:ext cx="10058400" cy="804863"/>
          </a:xfrm>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RL for Self Driving Cars</a:t>
            </a:r>
          </a:p>
        </p:txBody>
      </p:sp>
      <p:sp>
        <p:nvSpPr>
          <p:cNvPr id="3" name="Content Placeholder 2"/>
          <p:cNvSpPr>
            <a:spLocks noGrp="1"/>
          </p:cNvSpPr>
          <p:nvPr>
            <p:ph idx="4294967295"/>
          </p:nvPr>
        </p:nvSpPr>
        <p:spPr>
          <a:xfrm>
            <a:off x="586853" y="1690688"/>
            <a:ext cx="5275263" cy="4351337"/>
          </a:xfrm>
        </p:spPr>
        <p:txBody>
          <a:bodyPr>
            <a:normAutofit/>
          </a:bodyPr>
          <a:lstStyle/>
          <a:p>
            <a:pPr marL="0" indent="0" algn="just">
              <a:lnSpc>
                <a:spcPct val="100000"/>
              </a:lnSpc>
              <a:spcBef>
                <a:spcPts val="0"/>
              </a:spcBef>
              <a:buNone/>
              <a:defRPr/>
            </a:pPr>
            <a:r>
              <a:rPr lang="en-US" b="1" dirty="0">
                <a:latin typeface="Times New Roman" panose="02020603050405020304" pitchFamily="18" charset="0"/>
                <a:cs typeface="Times New Roman" panose="02020603050405020304" pitchFamily="18" charset="0"/>
              </a:rPr>
              <a:t>Self-driving cars:</a:t>
            </a:r>
            <a:r>
              <a:rPr lang="en-US" dirty="0">
                <a:latin typeface="Times New Roman" panose="02020603050405020304" pitchFamily="18" charset="0"/>
                <a:cs typeface="Times New Roman" panose="02020603050405020304" pitchFamily="18" charset="0"/>
              </a:rPr>
              <a:t> RL agents can learn optimal driving strategies based on traffic conditions and road rules.</a:t>
            </a:r>
          </a:p>
        </p:txBody>
      </p:sp>
      <p:pic>
        <p:nvPicPr>
          <p:cNvPr id="6" name="Picture 5"/>
          <p:cNvPicPr>
            <a:picLocks noChangeAspect="1"/>
          </p:cNvPicPr>
          <p:nvPr/>
        </p:nvPicPr>
        <p:blipFill>
          <a:blip r:embed="rId3"/>
          <a:stretch>
            <a:fillRect/>
          </a:stretch>
        </p:blipFill>
        <p:spPr>
          <a:xfrm>
            <a:off x="6097587" y="1690688"/>
            <a:ext cx="5867027" cy="3734014"/>
          </a:xfrm>
          <a:prstGeom prst="rect">
            <a:avLst/>
          </a:prstGeom>
        </p:spPr>
      </p:pic>
      <p:sp>
        <p:nvSpPr>
          <p:cNvPr id="8" name="TextBox 7"/>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a:solidFill>
                  <a:schemeClr val="bg1"/>
                </a:solidFill>
              </a:rPr>
              <a:t>AI/ML Professional Training Program: INNOQUEST COHORT-1</a:t>
            </a:r>
          </a:p>
          <a:p>
            <a:pPr algn="ctr"/>
            <a:r>
              <a:rPr lang="en-US" sz="1400" dirty="0">
                <a:solidFill>
                  <a:schemeClr val="bg1"/>
                </a:solidFill>
              </a:rPr>
              <a:t>Instructor: Mr. Ansar Rahman</a:t>
            </a:r>
          </a:p>
        </p:txBody>
      </p:sp>
    </p:spTree>
    <p:extLst>
      <p:ext uri="{BB962C8B-B14F-4D97-AF65-F5344CB8AC3E}">
        <p14:creationId xmlns:p14="http://schemas.microsoft.com/office/powerpoint/2010/main" val="38405309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8387" y="91142"/>
            <a:ext cx="10058400" cy="1450757"/>
          </a:xfrm>
        </p:spPr>
        <p:txBody>
          <a:bodyPr/>
          <a:lstStyle/>
          <a:p>
            <a:r>
              <a:rPr lang="en-US" b="1" dirty="0"/>
              <a:t>Use Cases of Reinforcement Learning </a:t>
            </a:r>
            <a:endParaRPr lang="en-US" dirty="0"/>
          </a:p>
        </p:txBody>
      </p:sp>
      <p:pic>
        <p:nvPicPr>
          <p:cNvPr id="8" name="Content Placeholder 7"/>
          <p:cNvPicPr>
            <a:picLocks noGrp="1" noChangeAspect="1"/>
          </p:cNvPicPr>
          <p:nvPr>
            <p:ph idx="1"/>
          </p:nvPr>
        </p:nvPicPr>
        <p:blipFill>
          <a:blip r:embed="rId3"/>
          <a:stretch>
            <a:fillRect/>
          </a:stretch>
        </p:blipFill>
        <p:spPr>
          <a:xfrm>
            <a:off x="543348" y="1738913"/>
            <a:ext cx="5089576" cy="2330167"/>
          </a:xfrm>
          <a:prstGeom prst="rect">
            <a:avLst/>
          </a:prstGeom>
        </p:spPr>
      </p:pic>
      <p:sp>
        <p:nvSpPr>
          <p:cNvPr id="5" name="Slide Number Placeholder 4"/>
          <p:cNvSpPr>
            <a:spLocks noGrp="1"/>
          </p:cNvSpPr>
          <p:nvPr>
            <p:ph type="sldNum" sz="quarter" idx="12"/>
          </p:nvPr>
        </p:nvSpPr>
        <p:spPr/>
        <p:txBody>
          <a:bodyPr/>
          <a:lstStyle/>
          <a:p>
            <a:fld id="{B2CC9E28-FACB-4F1E-9A67-89474E37D92A}" type="slidenum">
              <a:rPr lang="en-US" smtClean="0"/>
              <a:t>46</a:t>
            </a:fld>
            <a:endParaRPr lang="en-US"/>
          </a:p>
        </p:txBody>
      </p:sp>
      <p:pic>
        <p:nvPicPr>
          <p:cNvPr id="9" name="Picture 8"/>
          <p:cNvPicPr>
            <a:picLocks noChangeAspect="1"/>
          </p:cNvPicPr>
          <p:nvPr/>
        </p:nvPicPr>
        <p:blipFill>
          <a:blip r:embed="rId4"/>
          <a:stretch>
            <a:fillRect/>
          </a:stretch>
        </p:blipFill>
        <p:spPr>
          <a:xfrm>
            <a:off x="6405053" y="2556578"/>
            <a:ext cx="5284027" cy="2787367"/>
          </a:xfrm>
          <a:prstGeom prst="rect">
            <a:avLst/>
          </a:prstGeom>
        </p:spPr>
      </p:pic>
      <p:sp>
        <p:nvSpPr>
          <p:cNvPr id="11" name="TextBox 10"/>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a:solidFill>
                  <a:schemeClr val="bg1"/>
                </a:solidFill>
              </a:rPr>
              <a:t>AI/ML Professional Training Program: INNOQUEST COHORT-1</a:t>
            </a:r>
          </a:p>
          <a:p>
            <a:pPr algn="ctr"/>
            <a:r>
              <a:rPr lang="en-US" sz="1400" dirty="0">
                <a:solidFill>
                  <a:schemeClr val="bg1"/>
                </a:solidFill>
              </a:rPr>
              <a:t>Instructor: Mr. Ansar Rahman</a:t>
            </a:r>
          </a:p>
        </p:txBody>
      </p:sp>
    </p:spTree>
    <p:extLst>
      <p:ext uri="{BB962C8B-B14F-4D97-AF65-F5344CB8AC3E}">
        <p14:creationId xmlns:p14="http://schemas.microsoft.com/office/powerpoint/2010/main" val="35246963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Reference </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AWS </a:t>
            </a:r>
            <a:r>
              <a:rPr lang="en-US" dirty="0" err="1">
                <a:latin typeface="Times New Roman" panose="02020603050405020304" pitchFamily="18" charset="0"/>
                <a:cs typeface="Times New Roman" panose="02020603050405020304" pitchFamily="18" charset="0"/>
              </a:rPr>
              <a:t>DeepRacer</a:t>
            </a:r>
            <a:r>
              <a:rPr lang="en-US" dirty="0">
                <a:latin typeface="Times New Roman" panose="02020603050405020304" pitchFamily="18" charset="0"/>
                <a:cs typeface="Times New Roman" panose="02020603050405020304" pitchFamily="18" charset="0"/>
              </a:rPr>
              <a:t>: https://d2k9g1efyej86q.cloudfront.net/</a:t>
            </a:r>
          </a:p>
          <a:p>
            <a:r>
              <a:rPr lang="en-US" dirty="0">
                <a:latin typeface="Times New Roman" panose="02020603050405020304" pitchFamily="18" charset="0"/>
                <a:cs typeface="Times New Roman" panose="02020603050405020304" pitchFamily="18" charset="0"/>
              </a:rPr>
              <a:t>Machine Learning with PyTorch and Scikit-Learn (Sebastian </a:t>
            </a:r>
            <a:r>
              <a:rPr lang="en-US" dirty="0" err="1">
                <a:latin typeface="Times New Roman" panose="02020603050405020304" pitchFamily="18" charset="0"/>
                <a:cs typeface="Times New Roman" panose="02020603050405020304" pitchFamily="18" charset="0"/>
              </a:rPr>
              <a:t>Raschka</a:t>
            </a:r>
            <a:r>
              <a:rPr lang="en-US" dirty="0">
                <a:latin typeface="Times New Roman" panose="02020603050405020304" pitchFamily="18" charset="0"/>
                <a:cs typeface="Times New Roman" panose="02020603050405020304" pitchFamily="18" charset="0"/>
              </a:rPr>
              <a:t>, Yuxi Liu, Vahid </a:t>
            </a:r>
            <a:r>
              <a:rPr lang="en-US" dirty="0" err="1">
                <a:latin typeface="Times New Roman" panose="02020603050405020304" pitchFamily="18" charset="0"/>
                <a:cs typeface="Times New Roman" panose="02020603050405020304" pitchFamily="18" charset="0"/>
              </a:rPr>
              <a:t>Mirjalili</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hlinkClick r:id="rId2"/>
              </a:rPr>
              <a:t>https://www.datacamp.com/tutorial/reinforcement-learning-python-introduction</a:t>
            </a:r>
            <a:endParaRPr lang="en-US" dirty="0">
              <a:latin typeface="Times New Roman" panose="02020603050405020304" pitchFamily="18" charset="0"/>
              <a:cs typeface="Times New Roman" panose="02020603050405020304" pitchFamily="18" charset="0"/>
            </a:endParaRPr>
          </a:p>
          <a:p>
            <a:r>
              <a:rPr lang="en-US" dirty="0">
                <a:hlinkClick r:id="rId3"/>
              </a:rPr>
              <a:t>https://www.datacamp.com/tutorial/introduction-q-learning-beginner-tutorial</a:t>
            </a:r>
            <a:endParaRPr lang="en-US" dirty="0"/>
          </a:p>
          <a:p>
            <a:pPr marL="0" indent="0">
              <a:buNone/>
            </a:pPr>
            <a:endParaRPr lang="en-US" dirty="0"/>
          </a:p>
        </p:txBody>
      </p:sp>
      <p:sp>
        <p:nvSpPr>
          <p:cNvPr id="4" name="TextBox 3"/>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a:solidFill>
                  <a:schemeClr val="bg1"/>
                </a:solidFill>
              </a:rPr>
              <a:t>AI/ML Professional Training Program: INNOQUEST COHORT-1</a:t>
            </a:r>
          </a:p>
          <a:p>
            <a:pPr algn="ctr"/>
            <a:r>
              <a:rPr lang="en-US" sz="1400" dirty="0">
                <a:solidFill>
                  <a:schemeClr val="bg1"/>
                </a:solidFill>
              </a:rPr>
              <a:t>Instructor: Mr. Ansar Rahman</a:t>
            </a:r>
          </a:p>
        </p:txBody>
      </p:sp>
      <p:sp>
        <p:nvSpPr>
          <p:cNvPr id="5" name="Slide Number Placeholder 4"/>
          <p:cNvSpPr>
            <a:spLocks noGrp="1"/>
          </p:cNvSpPr>
          <p:nvPr>
            <p:ph type="sldNum" sz="quarter" idx="12"/>
          </p:nvPr>
        </p:nvSpPr>
        <p:spPr/>
        <p:txBody>
          <a:bodyPr/>
          <a:lstStyle/>
          <a:p>
            <a:fld id="{2DC0B2A6-010F-471F-851B-4A65FEBB73C7}" type="slidenum">
              <a:rPr lang="en-US" smtClean="0"/>
              <a:t>47</a:t>
            </a:fld>
            <a:endParaRPr lang="en-US"/>
          </a:p>
        </p:txBody>
      </p:sp>
    </p:spTree>
    <p:extLst>
      <p:ext uri="{BB962C8B-B14F-4D97-AF65-F5344CB8AC3E}">
        <p14:creationId xmlns:p14="http://schemas.microsoft.com/office/powerpoint/2010/main" val="1214637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77540" y="2351405"/>
            <a:ext cx="6949440" cy="780415"/>
          </a:xfrm>
        </p:spPr>
        <p:txBody>
          <a:bodyPr>
            <a:noAutofit/>
          </a:bodyPr>
          <a:lstStyle/>
          <a:p>
            <a:pPr marL="0" indent="0">
              <a:buNone/>
            </a:pPr>
            <a:r>
              <a:rPr lang="en-US" sz="7200" b="1" dirty="0">
                <a:solidFill>
                  <a:schemeClr val="accent1">
                    <a:lumMod val="50000"/>
                  </a:schemeClr>
                </a:solidFill>
                <a:latin typeface="Times New Roman" panose="02020603050405020304" pitchFamily="18" charset="0"/>
                <a:cs typeface="Times New Roman" panose="02020603050405020304" pitchFamily="18" charset="0"/>
              </a:rPr>
              <a:t>Thank you</a:t>
            </a:r>
          </a:p>
        </p:txBody>
      </p:sp>
      <p:sp>
        <p:nvSpPr>
          <p:cNvPr id="2" name="Slide Number Placeholder 1"/>
          <p:cNvSpPr>
            <a:spLocks noGrp="1"/>
          </p:cNvSpPr>
          <p:nvPr>
            <p:ph type="sldNum" sz="quarter" idx="12"/>
          </p:nvPr>
        </p:nvSpPr>
        <p:spPr/>
        <p:txBody>
          <a:bodyPr/>
          <a:lstStyle/>
          <a:p>
            <a:fld id="{2DC0B2A6-010F-471F-851B-4A65FEBB73C7}" type="slidenum">
              <a:rPr lang="en-US" smtClean="0"/>
              <a:t>48</a:t>
            </a:fld>
            <a:endParaRPr lang="en-US"/>
          </a:p>
        </p:txBody>
      </p:sp>
    </p:spTree>
    <p:extLst>
      <p:ext uri="{BB962C8B-B14F-4D97-AF65-F5344CB8AC3E}">
        <p14:creationId xmlns:p14="http://schemas.microsoft.com/office/powerpoint/2010/main" val="968378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483" y="71377"/>
            <a:ext cx="10515600" cy="1325563"/>
          </a:xfrm>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Components of RL</a:t>
            </a:r>
          </a:p>
        </p:txBody>
      </p:sp>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a:solidFill>
                  <a:schemeClr val="bg1"/>
                </a:solidFill>
              </a:rPr>
              <a:t>AI/ML Professional Training Program: INNOQUEST COHORT-1</a:t>
            </a:r>
          </a:p>
          <a:p>
            <a:pPr algn="ctr"/>
            <a:r>
              <a:rPr lang="en-US" sz="1400" dirty="0">
                <a:solidFill>
                  <a:schemeClr val="bg1"/>
                </a:solidFill>
              </a:rPr>
              <a:t>Instructor: Mr. Ansar Rahman</a:t>
            </a:r>
          </a:p>
        </p:txBody>
      </p:sp>
      <p:sp>
        <p:nvSpPr>
          <p:cNvPr id="6" name="Slide Number Placeholder 5"/>
          <p:cNvSpPr>
            <a:spLocks noGrp="1"/>
          </p:cNvSpPr>
          <p:nvPr>
            <p:ph type="sldNum" sz="quarter" idx="12"/>
          </p:nvPr>
        </p:nvSpPr>
        <p:spPr/>
        <p:txBody>
          <a:bodyPr/>
          <a:lstStyle/>
          <a:p>
            <a:fld id="{2DC0B2A6-010F-471F-851B-4A65FEBB73C7}" type="slidenum">
              <a:rPr lang="en-US" smtClean="0"/>
              <a:t>5</a:t>
            </a:fld>
            <a:endParaRPr lang="en-US"/>
          </a:p>
        </p:txBody>
      </p:sp>
      <p:sp>
        <p:nvSpPr>
          <p:cNvPr id="4" name="Rectangle 1"/>
          <p:cNvSpPr>
            <a:spLocks noGrp="1" noChangeArrowheads="1"/>
          </p:cNvSpPr>
          <p:nvPr>
            <p:ph idx="1"/>
          </p:nvPr>
        </p:nvSpPr>
        <p:spPr bwMode="auto">
          <a:xfrm>
            <a:off x="242483" y="1225136"/>
            <a:ext cx="11455579" cy="6186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gn="just" eaLnBrk="0" fontAlgn="base" hangingPunct="0">
              <a:lnSpc>
                <a:spcPct val="100000"/>
              </a:lnSpc>
              <a:spcBef>
                <a:spcPct val="0"/>
              </a:spcBef>
              <a:spcAft>
                <a:spcPct val="0"/>
              </a:spcAft>
              <a:buNone/>
            </a:pPr>
            <a:r>
              <a:rPr lang="en-US" b="1" dirty="0">
                <a:latin typeface="Times New Roman" panose="02020603050405020304" pitchFamily="18" charset="0"/>
                <a:cs typeface="Times New Roman" panose="02020603050405020304" pitchFamily="18" charset="0"/>
              </a:rPr>
              <a:t>Value</a:t>
            </a:r>
            <a:r>
              <a:rPr lang="en-US" dirty="0">
                <a:latin typeface="Times New Roman" panose="02020603050405020304" pitchFamily="18" charset="0"/>
                <a:cs typeface="Times New Roman" panose="02020603050405020304" pitchFamily="18" charset="0"/>
              </a:rPr>
              <a:t>: It is expected long-term return with discount, as compared to the short-term reward.</a:t>
            </a:r>
          </a:p>
          <a:p>
            <a:pPr marL="0" indent="0" algn="just" eaLnBrk="0" fontAlgn="base" hangingPunct="0">
              <a:lnSpc>
                <a:spcPct val="100000"/>
              </a:lnSpc>
              <a:spcBef>
                <a:spcPct val="0"/>
              </a:spcBef>
              <a:spcAft>
                <a:spcPct val="0"/>
              </a:spcAft>
              <a:buNone/>
            </a:pPr>
            <a:endParaRPr lang="en-US" dirty="0">
              <a:latin typeface="Times New Roman" panose="02020603050405020304" pitchFamily="18" charset="0"/>
              <a:cs typeface="Times New Roman" panose="02020603050405020304" pitchFamily="18" charset="0"/>
            </a:endParaRPr>
          </a:p>
          <a:p>
            <a:pPr marL="0" lvl="0" indent="0" algn="just" eaLnBrk="0" fontAlgn="base" hangingPunct="0">
              <a:lnSpc>
                <a:spcPct val="100000"/>
              </a:lnSpc>
              <a:spcBef>
                <a:spcPct val="0"/>
              </a:spcBef>
              <a:spcAft>
                <a:spcPct val="0"/>
              </a:spcAft>
              <a:buNone/>
            </a:pPr>
            <a:r>
              <a:rPr lang="en-US" b="1" dirty="0">
                <a:latin typeface="Times New Roman" panose="02020603050405020304" pitchFamily="18" charset="0"/>
                <a:cs typeface="Times New Roman" panose="02020603050405020304" pitchFamily="18" charset="0"/>
              </a:rPr>
              <a:t>Reward</a:t>
            </a:r>
            <a:r>
              <a:rPr lang="en-US" dirty="0">
                <a:latin typeface="Times New Roman" panose="02020603050405020304" pitchFamily="18" charset="0"/>
                <a:cs typeface="Times New Roman" panose="02020603050405020304" pitchFamily="18" charset="0"/>
              </a:rPr>
              <a:t>: Feedback from the environment in response to the agent's action. Rewards guide the learning process.</a:t>
            </a:r>
          </a:p>
          <a:p>
            <a:pPr marL="0" lvl="0" indent="0" algn="just" eaLnBrk="0" fontAlgn="base" hangingPunct="0">
              <a:lnSpc>
                <a:spcPct val="100000"/>
              </a:lnSpc>
              <a:spcBef>
                <a:spcPct val="0"/>
              </a:spcBef>
              <a:spcAft>
                <a:spcPct val="0"/>
              </a:spcAft>
              <a:buNone/>
            </a:pPr>
            <a:endParaRPr lang="en-US" dirty="0">
              <a:latin typeface="Times New Roman" panose="02020603050405020304" pitchFamily="18" charset="0"/>
              <a:cs typeface="Times New Roman" panose="02020603050405020304" pitchFamily="18" charset="0"/>
            </a:endParaRPr>
          </a:p>
          <a:p>
            <a:pPr marL="0" lvl="0" indent="0" algn="just" eaLnBrk="0" fontAlgn="base" hangingPunct="0">
              <a:lnSpc>
                <a:spcPct val="100000"/>
              </a:lnSpc>
              <a:spcBef>
                <a:spcPct val="0"/>
              </a:spcBef>
              <a:spcAft>
                <a:spcPct val="0"/>
              </a:spcAft>
              <a:buNone/>
            </a:pPr>
            <a:r>
              <a:rPr lang="en-US" b="1" dirty="0">
                <a:latin typeface="Times New Roman" panose="02020603050405020304" pitchFamily="18" charset="0"/>
                <a:cs typeface="Times New Roman" panose="02020603050405020304" pitchFamily="18" charset="0"/>
              </a:rPr>
              <a:t>Policy</a:t>
            </a:r>
            <a:r>
              <a:rPr lang="en-US" dirty="0">
                <a:latin typeface="Times New Roman" panose="02020603050405020304" pitchFamily="18" charset="0"/>
                <a:cs typeface="Times New Roman" panose="02020603050405020304" pitchFamily="18" charset="0"/>
              </a:rPr>
              <a:t>: The strategy or mapping from states to actions that the agent </a:t>
            </a:r>
          </a:p>
          <a:p>
            <a:pPr marL="0" lvl="0" indent="0" algn="just" eaLnBrk="0" fontAlgn="base" hangingPunct="0">
              <a:lnSpc>
                <a:spcPct val="100000"/>
              </a:lnSpc>
              <a:spcBef>
                <a:spcPct val="0"/>
              </a:spcBef>
              <a:spcAft>
                <a:spcPct val="0"/>
              </a:spcAft>
              <a:buNone/>
            </a:pPr>
            <a:r>
              <a:rPr lang="en-US" dirty="0">
                <a:latin typeface="Times New Roman" panose="02020603050405020304" pitchFamily="18" charset="0"/>
                <a:cs typeface="Times New Roman" panose="02020603050405020304" pitchFamily="18" charset="0"/>
              </a:rPr>
              <a:t>follows. It can be deterministic or stochastic.</a:t>
            </a:r>
          </a:p>
          <a:p>
            <a:pPr marL="0" lvl="0" indent="0" algn="just" eaLnBrk="0" fontAlgn="base" hangingPunct="0">
              <a:lnSpc>
                <a:spcPct val="100000"/>
              </a:lnSpc>
              <a:spcBef>
                <a:spcPct val="0"/>
              </a:spcBef>
              <a:spcAft>
                <a:spcPct val="0"/>
              </a:spcAft>
              <a:buNone/>
            </a:pPr>
            <a:endParaRPr lang="en-US" dirty="0">
              <a:latin typeface="Times New Roman" panose="02020603050405020304" pitchFamily="18" charset="0"/>
              <a:cs typeface="Times New Roman" panose="02020603050405020304" pitchFamily="18" charset="0"/>
            </a:endParaRPr>
          </a:p>
          <a:p>
            <a:pPr marL="0" indent="0" algn="just" eaLnBrk="0" fontAlgn="base" hangingPunct="0">
              <a:lnSpc>
                <a:spcPct val="100000"/>
              </a:lnSpc>
              <a:spcBef>
                <a:spcPct val="0"/>
              </a:spcBef>
              <a:spcAft>
                <a:spcPct val="0"/>
              </a:spcAft>
              <a:buNone/>
            </a:pPr>
            <a:r>
              <a:rPr lang="en-US" b="1" dirty="0">
                <a:latin typeface="Times New Roman" panose="02020603050405020304" pitchFamily="18" charset="0"/>
                <a:cs typeface="Times New Roman" panose="02020603050405020304" pitchFamily="18" charset="0"/>
              </a:rPr>
              <a:t>Episodes</a:t>
            </a:r>
            <a:r>
              <a:rPr lang="en-US" dirty="0">
                <a:latin typeface="Times New Roman" panose="02020603050405020304" pitchFamily="18" charset="0"/>
                <a:cs typeface="Times New Roman" panose="02020603050405020304" pitchFamily="18" charset="0"/>
              </a:rPr>
              <a:t>: the end of the stage, where agents can’t take new action. It happens when the agent has achieved the goal or failed. </a:t>
            </a:r>
          </a:p>
          <a:p>
            <a:pPr marL="0" lvl="0" indent="0" algn="just" eaLnBrk="0" fontAlgn="base" hangingPunct="0">
              <a:lnSpc>
                <a:spcPct val="100000"/>
              </a:lnSpc>
              <a:spcBef>
                <a:spcPct val="0"/>
              </a:spcBef>
              <a:spcAft>
                <a:spcPct val="0"/>
              </a:spcAft>
              <a:buNone/>
            </a:pPr>
            <a:endParaRPr lang="en-US" dirty="0">
              <a:latin typeface="Times New Roman" panose="02020603050405020304" pitchFamily="18" charset="0"/>
              <a:cs typeface="Times New Roman" panose="02020603050405020304" pitchFamily="18" charset="0"/>
            </a:endParaRPr>
          </a:p>
          <a:p>
            <a:pPr marL="0" indent="0" algn="just" eaLnBrk="0" fontAlgn="base" hangingPunct="0">
              <a:lnSpc>
                <a:spcPct val="100000"/>
              </a:lnSpc>
              <a:spcBef>
                <a:spcPct val="0"/>
              </a:spcBef>
              <a:spcAft>
                <a:spcPct val="0"/>
              </a:spcAft>
              <a:buNone/>
            </a:pPr>
            <a:endParaRPr lang="en-US" sz="2000" dirty="0">
              <a:latin typeface="Times New Roman" panose="02020603050405020304" pitchFamily="18" charset="0"/>
              <a:cs typeface="Times New Roman" panose="02020603050405020304" pitchFamily="18" charset="0"/>
            </a:endParaRPr>
          </a:p>
          <a:p>
            <a:pPr marL="514350" lvl="0" indent="-514350" algn="just" eaLnBrk="0" fontAlgn="base" hangingPunct="0">
              <a:lnSpc>
                <a:spcPct val="100000"/>
              </a:lnSpc>
              <a:spcBef>
                <a:spcPct val="0"/>
              </a:spcBef>
              <a:spcAft>
                <a:spcPct val="0"/>
              </a:spcAft>
              <a:buFont typeface="+mj-lt"/>
              <a:buAutoNum type="arabicPeriod"/>
            </a:pPr>
            <a:endParaRPr lang="en-US" sz="2000" dirty="0">
              <a:latin typeface="Times New Roman" panose="02020603050405020304" pitchFamily="18" charset="0"/>
              <a:cs typeface="Times New Roman" panose="02020603050405020304" pitchFamily="18" charset="0"/>
            </a:endParaRPr>
          </a:p>
          <a:p>
            <a:pPr marL="514350" marR="0" lvl="0" indent="-514350" algn="just" defTabSz="914400" rtl="0" eaLnBrk="0" fontAlgn="base" latinLnBrk="0" hangingPunct="0">
              <a:lnSpc>
                <a:spcPct val="100000"/>
              </a:lnSpc>
              <a:spcBef>
                <a:spcPct val="0"/>
              </a:spcBef>
              <a:spcAft>
                <a:spcPct val="0"/>
              </a:spcAft>
              <a:buClrTx/>
              <a:buSzTx/>
              <a:buFont typeface="+mj-lt"/>
              <a:buAutoNum type="arabicPeriod"/>
              <a:tabLst/>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2359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26B700-0E51-6CEF-76DE-A320EC4FCC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B22DE4-10AF-F465-32F0-ADE99A971491}"/>
              </a:ext>
            </a:extLst>
          </p:cNvPr>
          <p:cNvSpPr>
            <a:spLocks noGrp="1"/>
          </p:cNvSpPr>
          <p:nvPr>
            <p:ph type="title"/>
          </p:nvPr>
        </p:nvSpPr>
        <p:spPr>
          <a:xfrm>
            <a:off x="552450" y="-228457"/>
            <a:ext cx="10515600" cy="1325563"/>
          </a:xfrm>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What is reinforcement learning?</a:t>
            </a:r>
          </a:p>
        </p:txBody>
      </p:sp>
      <p:sp>
        <p:nvSpPr>
          <p:cNvPr id="5" name="TextBox 4">
            <a:extLst>
              <a:ext uri="{FF2B5EF4-FFF2-40B4-BE49-F238E27FC236}">
                <a16:creationId xmlns:a16="http://schemas.microsoft.com/office/drawing/2014/main" id="{D6AD67B4-55A2-F949-8048-F869D28E2486}"/>
              </a:ext>
            </a:extLst>
          </p:cNvPr>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a:solidFill>
                  <a:schemeClr val="bg1"/>
                </a:solidFill>
              </a:rPr>
              <a:t>AI/ML Professional Training Program: INNOQUEST COHORT-1</a:t>
            </a:r>
          </a:p>
          <a:p>
            <a:pPr algn="ctr"/>
            <a:r>
              <a:rPr lang="en-US" sz="1400" dirty="0">
                <a:solidFill>
                  <a:schemeClr val="bg1"/>
                </a:solidFill>
              </a:rPr>
              <a:t>Instructor: Mr. Ansar Rahman</a:t>
            </a:r>
          </a:p>
        </p:txBody>
      </p:sp>
      <p:sp>
        <p:nvSpPr>
          <p:cNvPr id="6" name="Slide Number Placeholder 5">
            <a:extLst>
              <a:ext uri="{FF2B5EF4-FFF2-40B4-BE49-F238E27FC236}">
                <a16:creationId xmlns:a16="http://schemas.microsoft.com/office/drawing/2014/main" id="{7E10BB8F-603F-547F-1CB6-4BC325984A0A}"/>
              </a:ext>
            </a:extLst>
          </p:cNvPr>
          <p:cNvSpPr>
            <a:spLocks noGrp="1"/>
          </p:cNvSpPr>
          <p:nvPr>
            <p:ph type="sldNum" sz="quarter" idx="12"/>
          </p:nvPr>
        </p:nvSpPr>
        <p:spPr/>
        <p:txBody>
          <a:bodyPr/>
          <a:lstStyle/>
          <a:p>
            <a:fld id="{2DC0B2A6-010F-471F-851B-4A65FEBB73C7}" type="slidenum">
              <a:rPr lang="en-US" smtClean="0"/>
              <a:t>6</a:t>
            </a:fld>
            <a:endParaRPr lang="en-US"/>
          </a:p>
        </p:txBody>
      </p:sp>
      <p:pic>
        <p:nvPicPr>
          <p:cNvPr id="10" name="Picture 9">
            <a:extLst>
              <a:ext uri="{FF2B5EF4-FFF2-40B4-BE49-F238E27FC236}">
                <a16:creationId xmlns:a16="http://schemas.microsoft.com/office/drawing/2014/main" id="{4599F2F8-B702-CAE9-3842-76E75D7739A1}"/>
              </a:ext>
            </a:extLst>
          </p:cNvPr>
          <p:cNvPicPr>
            <a:picLocks noChangeAspect="1"/>
          </p:cNvPicPr>
          <p:nvPr/>
        </p:nvPicPr>
        <p:blipFill>
          <a:blip r:embed="rId3"/>
          <a:stretch>
            <a:fillRect/>
          </a:stretch>
        </p:blipFill>
        <p:spPr>
          <a:xfrm>
            <a:off x="552450" y="722562"/>
            <a:ext cx="10515600" cy="5515797"/>
          </a:xfrm>
          <a:prstGeom prst="rect">
            <a:avLst/>
          </a:prstGeom>
        </p:spPr>
      </p:pic>
    </p:spTree>
    <p:extLst>
      <p:ext uri="{BB962C8B-B14F-4D97-AF65-F5344CB8AC3E}">
        <p14:creationId xmlns:p14="http://schemas.microsoft.com/office/powerpoint/2010/main" val="1782188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C9C063-653A-B180-0005-F2A0322C48D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A2892D7-6C85-57BB-E945-764794A32781}"/>
              </a:ext>
            </a:extLst>
          </p:cNvPr>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a:solidFill>
                  <a:schemeClr val="bg1"/>
                </a:solidFill>
              </a:rPr>
              <a:t>AI/ML Professional Training Program: INNOQUEST COHORT-1</a:t>
            </a:r>
          </a:p>
          <a:p>
            <a:pPr algn="ctr"/>
            <a:r>
              <a:rPr lang="en-US" sz="1400" dirty="0">
                <a:solidFill>
                  <a:schemeClr val="bg1"/>
                </a:solidFill>
              </a:rPr>
              <a:t>Instructor: Mr. Ansar Rahman</a:t>
            </a:r>
          </a:p>
        </p:txBody>
      </p:sp>
      <p:sp>
        <p:nvSpPr>
          <p:cNvPr id="6" name="Slide Number Placeholder 5">
            <a:extLst>
              <a:ext uri="{FF2B5EF4-FFF2-40B4-BE49-F238E27FC236}">
                <a16:creationId xmlns:a16="http://schemas.microsoft.com/office/drawing/2014/main" id="{C9E2A25A-E361-E058-1DE7-E837EEB5B7DB}"/>
              </a:ext>
            </a:extLst>
          </p:cNvPr>
          <p:cNvSpPr>
            <a:spLocks noGrp="1"/>
          </p:cNvSpPr>
          <p:nvPr>
            <p:ph type="sldNum" sz="quarter" idx="12"/>
          </p:nvPr>
        </p:nvSpPr>
        <p:spPr/>
        <p:txBody>
          <a:bodyPr/>
          <a:lstStyle/>
          <a:p>
            <a:fld id="{2DC0B2A6-010F-471F-851B-4A65FEBB73C7}" type="slidenum">
              <a:rPr lang="en-US" smtClean="0"/>
              <a:t>7</a:t>
            </a:fld>
            <a:endParaRPr lang="en-US"/>
          </a:p>
        </p:txBody>
      </p:sp>
      <p:pic>
        <p:nvPicPr>
          <p:cNvPr id="4" name="Picture 3">
            <a:extLst>
              <a:ext uri="{FF2B5EF4-FFF2-40B4-BE49-F238E27FC236}">
                <a16:creationId xmlns:a16="http://schemas.microsoft.com/office/drawing/2014/main" id="{1653C8E7-52C9-501B-121A-0EDDB07E9D01}"/>
              </a:ext>
            </a:extLst>
          </p:cNvPr>
          <p:cNvPicPr>
            <a:picLocks noChangeAspect="1"/>
          </p:cNvPicPr>
          <p:nvPr/>
        </p:nvPicPr>
        <p:blipFill>
          <a:blip r:embed="rId3"/>
          <a:stretch>
            <a:fillRect/>
          </a:stretch>
        </p:blipFill>
        <p:spPr>
          <a:xfrm>
            <a:off x="185808" y="136524"/>
            <a:ext cx="11820383" cy="5772785"/>
          </a:xfrm>
          <a:prstGeom prst="rect">
            <a:avLst/>
          </a:prstGeom>
        </p:spPr>
      </p:pic>
    </p:spTree>
    <p:extLst>
      <p:ext uri="{BB962C8B-B14F-4D97-AF65-F5344CB8AC3E}">
        <p14:creationId xmlns:p14="http://schemas.microsoft.com/office/powerpoint/2010/main" val="1137155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149C2-07D5-B94D-021E-029E43EA61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74BC82-F97F-737B-015B-3865B9744996}"/>
              </a:ext>
            </a:extLst>
          </p:cNvPr>
          <p:cNvSpPr>
            <a:spLocks noGrp="1"/>
          </p:cNvSpPr>
          <p:nvPr>
            <p:ph type="title"/>
          </p:nvPr>
        </p:nvSpPr>
        <p:spPr>
          <a:xfrm>
            <a:off x="186690" y="44624"/>
            <a:ext cx="10515600" cy="708025"/>
          </a:xfrm>
        </p:spPr>
        <p:txBody>
          <a:bodyPr>
            <a:normAutofit/>
          </a:bodyPr>
          <a:lstStyle/>
          <a:p>
            <a:r>
              <a:rPr lang="en-US" sz="2800" b="1" dirty="0">
                <a:solidFill>
                  <a:schemeClr val="accent1">
                    <a:lumMod val="50000"/>
                  </a:schemeClr>
                </a:solidFill>
                <a:latin typeface="Times New Roman" panose="02020603050405020304" pitchFamily="18" charset="0"/>
                <a:cs typeface="Times New Roman" panose="02020603050405020304" pitchFamily="18" charset="0"/>
              </a:rPr>
              <a:t>Agent</a:t>
            </a:r>
          </a:p>
        </p:txBody>
      </p:sp>
      <p:sp>
        <p:nvSpPr>
          <p:cNvPr id="5" name="TextBox 4">
            <a:extLst>
              <a:ext uri="{FF2B5EF4-FFF2-40B4-BE49-F238E27FC236}">
                <a16:creationId xmlns:a16="http://schemas.microsoft.com/office/drawing/2014/main" id="{3A9F016B-86FA-7ADD-999F-7F410089403F}"/>
              </a:ext>
            </a:extLst>
          </p:cNvPr>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a:solidFill>
                  <a:schemeClr val="bg1"/>
                </a:solidFill>
              </a:rPr>
              <a:t>AI/ML Professional Training Program: INNOQUEST COHORT-1</a:t>
            </a:r>
          </a:p>
          <a:p>
            <a:pPr algn="ctr"/>
            <a:r>
              <a:rPr lang="en-US" sz="1400" dirty="0">
                <a:solidFill>
                  <a:schemeClr val="bg1"/>
                </a:solidFill>
              </a:rPr>
              <a:t>Instructor: Mr. Ansar Rahman</a:t>
            </a:r>
          </a:p>
        </p:txBody>
      </p:sp>
      <p:sp>
        <p:nvSpPr>
          <p:cNvPr id="6" name="Slide Number Placeholder 5">
            <a:extLst>
              <a:ext uri="{FF2B5EF4-FFF2-40B4-BE49-F238E27FC236}">
                <a16:creationId xmlns:a16="http://schemas.microsoft.com/office/drawing/2014/main" id="{B2AB89F7-A68F-AAA9-386F-14A4CD5C0B92}"/>
              </a:ext>
            </a:extLst>
          </p:cNvPr>
          <p:cNvSpPr>
            <a:spLocks noGrp="1"/>
          </p:cNvSpPr>
          <p:nvPr>
            <p:ph type="sldNum" sz="quarter" idx="12"/>
          </p:nvPr>
        </p:nvSpPr>
        <p:spPr/>
        <p:txBody>
          <a:bodyPr/>
          <a:lstStyle/>
          <a:p>
            <a:fld id="{2DC0B2A6-010F-471F-851B-4A65FEBB73C7}" type="slidenum">
              <a:rPr lang="en-US" smtClean="0"/>
              <a:t>8</a:t>
            </a:fld>
            <a:endParaRPr lang="en-US"/>
          </a:p>
        </p:txBody>
      </p:sp>
      <p:pic>
        <p:nvPicPr>
          <p:cNvPr id="4" name="Picture 3">
            <a:extLst>
              <a:ext uri="{FF2B5EF4-FFF2-40B4-BE49-F238E27FC236}">
                <a16:creationId xmlns:a16="http://schemas.microsoft.com/office/drawing/2014/main" id="{670EE0EE-5DED-3499-1208-5C3E194C88CA}"/>
              </a:ext>
            </a:extLst>
          </p:cNvPr>
          <p:cNvPicPr>
            <a:picLocks noChangeAspect="1"/>
          </p:cNvPicPr>
          <p:nvPr/>
        </p:nvPicPr>
        <p:blipFill>
          <a:blip r:embed="rId3"/>
          <a:stretch>
            <a:fillRect/>
          </a:stretch>
        </p:blipFill>
        <p:spPr>
          <a:xfrm>
            <a:off x="107361" y="822833"/>
            <a:ext cx="11977278" cy="4681840"/>
          </a:xfrm>
          <a:prstGeom prst="rect">
            <a:avLst/>
          </a:prstGeom>
        </p:spPr>
      </p:pic>
    </p:spTree>
    <p:extLst>
      <p:ext uri="{BB962C8B-B14F-4D97-AF65-F5344CB8AC3E}">
        <p14:creationId xmlns:p14="http://schemas.microsoft.com/office/powerpoint/2010/main" val="609560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E7578E-FF5C-BAE1-FEEF-260606436F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022FF3-029E-F504-DBCD-2DF08F14EB1D}"/>
              </a:ext>
            </a:extLst>
          </p:cNvPr>
          <p:cNvSpPr>
            <a:spLocks noGrp="1"/>
          </p:cNvSpPr>
          <p:nvPr>
            <p:ph type="title"/>
          </p:nvPr>
        </p:nvSpPr>
        <p:spPr>
          <a:xfrm>
            <a:off x="4579434" y="123157"/>
            <a:ext cx="4999464" cy="702527"/>
          </a:xfrm>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Environment</a:t>
            </a:r>
          </a:p>
        </p:txBody>
      </p:sp>
      <p:sp>
        <p:nvSpPr>
          <p:cNvPr id="5" name="TextBox 4">
            <a:extLst>
              <a:ext uri="{FF2B5EF4-FFF2-40B4-BE49-F238E27FC236}">
                <a16:creationId xmlns:a16="http://schemas.microsoft.com/office/drawing/2014/main" id="{867D6F90-D362-A371-8B75-0F0A27F0C8FE}"/>
              </a:ext>
            </a:extLst>
          </p:cNvPr>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a:solidFill>
                  <a:schemeClr val="bg1"/>
                </a:solidFill>
              </a:rPr>
              <a:t>AI/ML Professional Training Program: INNOQUEST COHORT-1</a:t>
            </a:r>
          </a:p>
          <a:p>
            <a:pPr algn="ctr"/>
            <a:r>
              <a:rPr lang="en-US" sz="1400" dirty="0">
                <a:solidFill>
                  <a:schemeClr val="bg1"/>
                </a:solidFill>
              </a:rPr>
              <a:t>Instructor: Mr. Ansar Rahman</a:t>
            </a:r>
          </a:p>
        </p:txBody>
      </p:sp>
      <p:sp>
        <p:nvSpPr>
          <p:cNvPr id="6" name="Slide Number Placeholder 5">
            <a:extLst>
              <a:ext uri="{FF2B5EF4-FFF2-40B4-BE49-F238E27FC236}">
                <a16:creationId xmlns:a16="http://schemas.microsoft.com/office/drawing/2014/main" id="{07A40CB5-290F-2D9E-C184-3752785B3D7B}"/>
              </a:ext>
            </a:extLst>
          </p:cNvPr>
          <p:cNvSpPr>
            <a:spLocks noGrp="1"/>
          </p:cNvSpPr>
          <p:nvPr>
            <p:ph type="sldNum" sz="quarter" idx="12"/>
          </p:nvPr>
        </p:nvSpPr>
        <p:spPr/>
        <p:txBody>
          <a:bodyPr/>
          <a:lstStyle/>
          <a:p>
            <a:fld id="{2DC0B2A6-010F-471F-851B-4A65FEBB73C7}" type="slidenum">
              <a:rPr lang="en-US" smtClean="0"/>
              <a:t>9</a:t>
            </a:fld>
            <a:endParaRPr lang="en-US"/>
          </a:p>
        </p:txBody>
      </p:sp>
      <p:pic>
        <p:nvPicPr>
          <p:cNvPr id="4" name="Picture 3">
            <a:extLst>
              <a:ext uri="{FF2B5EF4-FFF2-40B4-BE49-F238E27FC236}">
                <a16:creationId xmlns:a16="http://schemas.microsoft.com/office/drawing/2014/main" id="{6635F763-6FC8-BF61-02A6-B50AF6406D4D}"/>
              </a:ext>
            </a:extLst>
          </p:cNvPr>
          <p:cNvPicPr>
            <a:picLocks noChangeAspect="1"/>
          </p:cNvPicPr>
          <p:nvPr/>
        </p:nvPicPr>
        <p:blipFill>
          <a:blip r:embed="rId3"/>
          <a:stretch>
            <a:fillRect/>
          </a:stretch>
        </p:blipFill>
        <p:spPr>
          <a:xfrm>
            <a:off x="411208" y="1003610"/>
            <a:ext cx="11369584" cy="4402103"/>
          </a:xfrm>
          <a:prstGeom prst="rect">
            <a:avLst/>
          </a:prstGeom>
        </p:spPr>
      </p:pic>
    </p:spTree>
    <p:extLst>
      <p:ext uri="{BB962C8B-B14F-4D97-AF65-F5344CB8AC3E}">
        <p14:creationId xmlns:p14="http://schemas.microsoft.com/office/powerpoint/2010/main" val="28728522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11880</TotalTime>
  <Words>4374</Words>
  <Application>Microsoft Office PowerPoint</Application>
  <PresentationFormat>Widescreen</PresentationFormat>
  <Paragraphs>439</Paragraphs>
  <Slides>48</Slides>
  <Notes>38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Calibri</vt:lpstr>
      <vt:lpstr>Calibri Light</vt:lpstr>
      <vt:lpstr>Studio-Feixen-Sans</vt:lpstr>
      <vt:lpstr>Times New Roman</vt:lpstr>
      <vt:lpstr>Office Theme</vt:lpstr>
      <vt:lpstr>AI/ML Professional Training Program:  INNOQUEST Cohort-1</vt:lpstr>
      <vt:lpstr>Content</vt:lpstr>
      <vt:lpstr>What is reinforcement learning?</vt:lpstr>
      <vt:lpstr>Components of RL</vt:lpstr>
      <vt:lpstr>Components of RL</vt:lpstr>
      <vt:lpstr>What is reinforcement learning?</vt:lpstr>
      <vt:lpstr>PowerPoint Presentation</vt:lpstr>
      <vt:lpstr>Agent</vt:lpstr>
      <vt:lpstr>Environment</vt:lpstr>
      <vt:lpstr>State</vt:lpstr>
      <vt:lpstr>Action</vt:lpstr>
      <vt:lpstr>Reward</vt:lpstr>
      <vt:lpstr>Training an RL Model</vt:lpstr>
      <vt:lpstr>PowerPoint Presentation</vt:lpstr>
      <vt:lpstr>An Episode</vt:lpstr>
      <vt:lpstr>Iteration</vt:lpstr>
      <vt:lpstr>Exploration: Trying new actions to discover potentially better rewards. </vt:lpstr>
      <vt:lpstr>Exploitation: Using the best-known actions to maximize rewards.</vt:lpstr>
      <vt:lpstr>Components of RL</vt:lpstr>
      <vt:lpstr>Types of RL algorithms</vt:lpstr>
      <vt:lpstr>Value-based RL</vt:lpstr>
      <vt:lpstr>Policy-based RL</vt:lpstr>
      <vt:lpstr>Model based</vt:lpstr>
      <vt:lpstr>Model free</vt:lpstr>
      <vt:lpstr>Off and on-Policy based RL</vt:lpstr>
      <vt:lpstr>What is Q-Learning</vt:lpstr>
      <vt:lpstr>Q-Learning algorithm high level steps</vt:lpstr>
      <vt:lpstr>Bellman equation</vt:lpstr>
      <vt:lpstr>Q-Learning Update rule</vt:lpstr>
      <vt:lpstr>Q-Table</vt:lpstr>
      <vt:lpstr>What is Q-Learning</vt:lpstr>
      <vt:lpstr>What is Q-Learning</vt:lpstr>
      <vt:lpstr>What is Q-Learning</vt:lpstr>
      <vt:lpstr>What is Q-Learning</vt:lpstr>
      <vt:lpstr>What is Q-Learning</vt:lpstr>
      <vt:lpstr>What is Q-Learning</vt:lpstr>
      <vt:lpstr>What is Q-Learning</vt:lpstr>
      <vt:lpstr>What is Q-Learning</vt:lpstr>
      <vt:lpstr>What is Q-Learning</vt:lpstr>
      <vt:lpstr>What is Q-Learning</vt:lpstr>
      <vt:lpstr>How Q-learning works by using the Frozen Lake example</vt:lpstr>
      <vt:lpstr>Initialize Q-Table</vt:lpstr>
      <vt:lpstr>Update Q-Table</vt:lpstr>
      <vt:lpstr>Updated Q-Table</vt:lpstr>
      <vt:lpstr>RL for Self Driving Cars</vt:lpstr>
      <vt:lpstr>Use Cases of Reinforcement Learning </vt:lpstr>
      <vt:lpstr>Reference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Salma Asif</dc:creator>
  <cp:lastModifiedBy>Ansar Rahman</cp:lastModifiedBy>
  <cp:revision>366</cp:revision>
  <dcterms:created xsi:type="dcterms:W3CDTF">2024-12-10T04:55:10Z</dcterms:created>
  <dcterms:modified xsi:type="dcterms:W3CDTF">2025-01-09T09:30:39Z</dcterms:modified>
</cp:coreProperties>
</file>